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14"/>
  </p:notes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00" autoAdjust="0"/>
    <p:restoredTop sz="65455" autoAdjust="0"/>
  </p:normalViewPr>
  <p:slideViewPr>
    <p:cSldViewPr snapToGrid="0">
      <p:cViewPr varScale="1">
        <p:scale>
          <a:sx n="48" d="100"/>
          <a:sy n="48" d="100"/>
        </p:scale>
        <p:origin x="1578" y="4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526F0CF-E71D-46E3-BBBC-3362A4143B13}" type="datetimeFigureOut">
              <a:rPr lang="en-US" smtClean="0"/>
              <a:t>5/3/2021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CD0F0D9-FB9E-4B10-9108-6DCCBD6D4606}" type="slidenum">
              <a:rPr lang="en-US" smtClean="0"/>
              <a:t>‹#›</a:t>
            </a:fld>
            <a:endParaRPr lang="en-US"/>
          </a:p>
        </p:txBody>
      </p:sp>
    </p:spTree>
    <p:extLst>
      <p:ext uri="{BB962C8B-B14F-4D97-AF65-F5344CB8AC3E}">
        <p14:creationId xmlns:p14="http://schemas.microsoft.com/office/powerpoint/2010/main" val="21123943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342900" marR="0" lvl="0" indent="-342900">
              <a:lnSpc>
                <a:spcPct val="107000"/>
              </a:lnSpc>
              <a:spcBef>
                <a:spcPts val="0"/>
              </a:spcBef>
              <a:spcAft>
                <a:spcPts val="0"/>
              </a:spcAft>
              <a:buFont typeface="Wingdings" panose="05000000000000000000" pitchFamily="2" charset="2"/>
              <a:buChar char=""/>
            </a:pPr>
            <a:r>
              <a:rPr lang="en-US" sz="1200" dirty="0" smtClean="0">
                <a:effectLst/>
                <a:latin typeface="Calibri" panose="020F0502020204030204" pitchFamily="34" charset="0"/>
                <a:ea typeface="Calibri" panose="020F0502020204030204" pitchFamily="34" charset="0"/>
                <a:cs typeface="Times New Roman" panose="02020603050405020304" pitchFamily="18" charset="0"/>
              </a:rPr>
              <a:t>Gene therapy is defined as a product known to replace or evade defective genes through various mechanisms like; </a:t>
            </a:r>
          </a:p>
          <a:p>
            <a:pPr marL="800100" marR="0" lvl="1" indent="-342900">
              <a:lnSpc>
                <a:spcPct val="107000"/>
              </a:lnSpc>
              <a:spcBef>
                <a:spcPts val="0"/>
              </a:spcBef>
              <a:spcAft>
                <a:spcPts val="0"/>
              </a:spcAft>
              <a:buFont typeface="Symbol" panose="05050102010706020507" pitchFamily="18" charset="2"/>
              <a:buChar char=""/>
            </a:pPr>
            <a:r>
              <a:rPr lang="en-US" sz="1200" dirty="0" smtClean="0">
                <a:effectLst/>
                <a:latin typeface="Calibri" panose="020F0502020204030204" pitchFamily="34" charset="0"/>
                <a:ea typeface="Calibri" panose="020F0502020204030204" pitchFamily="34" charset="0"/>
                <a:cs typeface="Times New Roman" panose="02020603050405020304" pitchFamily="18" charset="0"/>
              </a:rPr>
              <a:t>Substituting a disease-causing gene with another healthy type of gene. </a:t>
            </a:r>
          </a:p>
          <a:p>
            <a:pPr marL="800100" marR="0" lvl="1" indent="-342900">
              <a:lnSpc>
                <a:spcPct val="107000"/>
              </a:lnSpc>
              <a:spcBef>
                <a:spcPts val="0"/>
              </a:spcBef>
              <a:spcAft>
                <a:spcPts val="0"/>
              </a:spcAft>
              <a:buFont typeface="Symbol" panose="05050102010706020507" pitchFamily="18" charset="2"/>
              <a:buChar char=""/>
            </a:pPr>
            <a:r>
              <a:rPr lang="en-US" sz="1200" dirty="0" smtClean="0">
                <a:effectLst/>
                <a:latin typeface="Calibri" panose="020F0502020204030204" pitchFamily="34" charset="0"/>
                <a:ea typeface="Calibri" panose="020F0502020204030204" pitchFamily="34" charset="0"/>
                <a:cs typeface="Times New Roman" panose="02020603050405020304" pitchFamily="18" charset="0"/>
              </a:rPr>
              <a:t>Fixing, modulating, or inactivating disease-causing genes that might not be operating effectively. </a:t>
            </a:r>
          </a:p>
          <a:p>
            <a:pPr marL="800100" marR="0" lvl="1" indent="-342900">
              <a:lnSpc>
                <a:spcPct val="107000"/>
              </a:lnSpc>
              <a:spcBef>
                <a:spcPts val="0"/>
              </a:spcBef>
              <a:spcAft>
                <a:spcPts val="0"/>
              </a:spcAft>
              <a:buFont typeface="Symbol" panose="05050102010706020507" pitchFamily="18" charset="2"/>
              <a:buChar char=""/>
            </a:pPr>
            <a:r>
              <a:rPr lang="en-US" sz="1200" dirty="0" smtClean="0">
                <a:effectLst/>
                <a:latin typeface="Calibri" panose="020F0502020204030204" pitchFamily="34" charset="0"/>
                <a:ea typeface="Calibri" panose="020F0502020204030204" pitchFamily="34" charset="0"/>
                <a:cs typeface="Times New Roman" panose="02020603050405020304" pitchFamily="18" charset="0"/>
              </a:rPr>
              <a:t>Introducing modified or new genes to foster the treatment of a disease. </a:t>
            </a:r>
          </a:p>
          <a:p>
            <a:pPr marL="342900" marR="0" lvl="0" indent="-342900">
              <a:lnSpc>
                <a:spcPct val="107000"/>
              </a:lnSpc>
              <a:spcBef>
                <a:spcPts val="0"/>
              </a:spcBef>
              <a:spcAft>
                <a:spcPts val="0"/>
              </a:spcAft>
              <a:buFont typeface="Wingdings" panose="05000000000000000000" pitchFamily="2" charset="2"/>
              <a:buChar char=""/>
            </a:pPr>
            <a:r>
              <a:rPr lang="en-US" sz="1200" dirty="0" smtClean="0">
                <a:effectLst/>
                <a:latin typeface="Calibri" panose="020F0502020204030204" pitchFamily="34" charset="0"/>
                <a:ea typeface="Calibri" panose="020F0502020204030204" pitchFamily="34" charset="0"/>
                <a:cs typeface="Times New Roman" panose="02020603050405020304" pitchFamily="18" charset="0"/>
              </a:rPr>
              <a:t>In gene therapy, there is the use of DNA as a pharmaceutical component to treating diseases. </a:t>
            </a:r>
          </a:p>
          <a:p>
            <a:pPr marL="342900" marR="0" lvl="0" indent="-342900">
              <a:lnSpc>
                <a:spcPct val="107000"/>
              </a:lnSpc>
              <a:spcBef>
                <a:spcPts val="0"/>
              </a:spcBef>
              <a:spcAft>
                <a:spcPts val="0"/>
              </a:spcAft>
              <a:buFont typeface="Wingdings" panose="05000000000000000000" pitchFamily="2" charset="2"/>
              <a:buChar char=""/>
            </a:pPr>
            <a:r>
              <a:rPr lang="en-US" sz="1200" dirty="0" smtClean="0">
                <a:effectLst/>
                <a:latin typeface="Calibri" panose="020F0502020204030204" pitchFamily="34" charset="0"/>
                <a:ea typeface="Calibri" panose="020F0502020204030204" pitchFamily="34" charset="0"/>
                <a:cs typeface="Times New Roman" panose="02020603050405020304" pitchFamily="18" charset="0"/>
              </a:rPr>
              <a:t>According to (</a:t>
            </a:r>
            <a:r>
              <a:rPr lang="en-US" sz="1200" dirty="0" err="1" smtClean="0">
                <a:effectLst/>
                <a:latin typeface="Calibri" panose="020F0502020204030204" pitchFamily="34" charset="0"/>
                <a:ea typeface="Calibri" panose="020F0502020204030204" pitchFamily="34" charset="0"/>
                <a:cs typeface="Times New Roman" panose="02020603050405020304" pitchFamily="18" charset="0"/>
              </a:rPr>
              <a:t>Ugwu</a:t>
            </a:r>
            <a:r>
              <a:rPr lang="en-US" sz="1200" dirty="0" smtClean="0">
                <a:effectLst/>
                <a:latin typeface="Calibri" panose="020F0502020204030204" pitchFamily="34" charset="0"/>
                <a:ea typeface="Calibri" panose="020F0502020204030204" pitchFamily="34" charset="0"/>
                <a:cs typeface="Times New Roman" panose="02020603050405020304" pitchFamily="18" charset="0"/>
              </a:rPr>
              <a:t> et al., 2019), a patient can be given the products directly to modify their body cells. The products may be transmitted to a patient's cells in the laboratory and, after modification, be taken back into the patient. </a:t>
            </a:r>
          </a:p>
          <a:p>
            <a:pPr marL="342900" marR="0" lvl="0" indent="-342900">
              <a:lnSpc>
                <a:spcPct val="107000"/>
              </a:lnSpc>
              <a:spcBef>
                <a:spcPts val="0"/>
              </a:spcBef>
              <a:spcAft>
                <a:spcPts val="800"/>
              </a:spcAft>
              <a:buFont typeface="Wingdings" panose="05000000000000000000" pitchFamily="2" charset="2"/>
              <a:buChar char=""/>
            </a:pPr>
            <a:r>
              <a:rPr lang="en-US" sz="1200" dirty="0" smtClean="0">
                <a:effectLst/>
                <a:latin typeface="Calibri" panose="020F0502020204030204" pitchFamily="34" charset="0"/>
                <a:ea typeface="Calibri" panose="020F0502020204030204" pitchFamily="34" charset="0"/>
                <a:cs typeface="Times New Roman" panose="02020603050405020304" pitchFamily="18" charset="0"/>
              </a:rPr>
              <a:t>Ten therapies have been rendered successful by the Food and Drug Administration (FDA) after a successful approval process.</a:t>
            </a:r>
          </a:p>
          <a:p>
            <a:endParaRPr lang="en-US" dirty="0"/>
          </a:p>
        </p:txBody>
      </p:sp>
      <p:sp>
        <p:nvSpPr>
          <p:cNvPr id="4" name="Slide Number Placeholder 3"/>
          <p:cNvSpPr>
            <a:spLocks noGrp="1"/>
          </p:cNvSpPr>
          <p:nvPr>
            <p:ph type="sldNum" sz="quarter" idx="10"/>
          </p:nvPr>
        </p:nvSpPr>
        <p:spPr/>
        <p:txBody>
          <a:bodyPr/>
          <a:lstStyle/>
          <a:p>
            <a:fld id="{7CD0F0D9-FB9E-4B10-9108-6DCCBD6D4606}" type="slidenum">
              <a:rPr lang="en-US" smtClean="0"/>
              <a:t>2</a:t>
            </a:fld>
            <a:endParaRPr lang="en-US"/>
          </a:p>
        </p:txBody>
      </p:sp>
    </p:spTree>
    <p:extLst>
      <p:ext uri="{BB962C8B-B14F-4D97-AF65-F5344CB8AC3E}">
        <p14:creationId xmlns:p14="http://schemas.microsoft.com/office/powerpoint/2010/main" val="204618084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marR="0" indent="-171450">
              <a:lnSpc>
                <a:spcPct val="107000"/>
              </a:lnSpc>
              <a:spcBef>
                <a:spcPts val="0"/>
              </a:spcBef>
              <a:spcAft>
                <a:spcPts val="800"/>
              </a:spcAft>
              <a:buFont typeface="Arial" panose="020B0604020202020204" pitchFamily="34" charset="0"/>
              <a:buChar char="•"/>
            </a:pPr>
            <a:r>
              <a:rPr lang="en-US" sz="1200" dirty="0" smtClean="0">
                <a:effectLst/>
                <a:latin typeface="Calibri" panose="020F0502020204030204" pitchFamily="34" charset="0"/>
                <a:ea typeface="Calibri" panose="020F0502020204030204" pitchFamily="34" charset="0"/>
                <a:cs typeface="Times New Roman" panose="02020603050405020304" pitchFamily="18" charset="0"/>
              </a:rPr>
              <a:t>Gene therapy involves the use of DNA for the treatment of diseases. </a:t>
            </a:r>
          </a:p>
          <a:p>
            <a:pPr marL="171450" marR="0" indent="-171450">
              <a:lnSpc>
                <a:spcPct val="107000"/>
              </a:lnSpc>
              <a:spcBef>
                <a:spcPts val="0"/>
              </a:spcBef>
              <a:spcAft>
                <a:spcPts val="800"/>
              </a:spcAft>
              <a:buFont typeface="Arial" panose="020B0604020202020204" pitchFamily="34" charset="0"/>
              <a:buChar char="•"/>
            </a:pPr>
            <a:r>
              <a:rPr lang="en-US" sz="1200" dirty="0" smtClean="0">
                <a:effectLst/>
                <a:latin typeface="Calibri" panose="020F0502020204030204" pitchFamily="34" charset="0"/>
                <a:ea typeface="Calibri" panose="020F0502020204030204" pitchFamily="34" charset="0"/>
                <a:cs typeface="Times New Roman" panose="02020603050405020304" pitchFamily="18" charset="0"/>
              </a:rPr>
              <a:t>It is an experimental medical treatment consisting of procedures that manipulate a gene with the body cells to produce proteins aiming to change the cells' function. </a:t>
            </a:r>
          </a:p>
          <a:p>
            <a:pPr marL="171450" marR="0" indent="-171450">
              <a:lnSpc>
                <a:spcPct val="107000"/>
              </a:lnSpc>
              <a:spcBef>
                <a:spcPts val="0"/>
              </a:spcBef>
              <a:spcAft>
                <a:spcPts val="800"/>
              </a:spcAft>
              <a:buFont typeface="Arial" panose="020B0604020202020204" pitchFamily="34" charset="0"/>
              <a:buChar char="•"/>
            </a:pPr>
            <a:r>
              <a:rPr lang="en-US" sz="1200" dirty="0" smtClean="0">
                <a:effectLst/>
                <a:latin typeface="Calibri" panose="020F0502020204030204" pitchFamily="34" charset="0"/>
                <a:ea typeface="Calibri" panose="020F0502020204030204" pitchFamily="34" charset="0"/>
                <a:cs typeface="Times New Roman" panose="02020603050405020304" pitchFamily="18" charset="0"/>
              </a:rPr>
              <a:t>The technology applied during gene therapy requires efficient delivery of a package of corrective genes. </a:t>
            </a:r>
          </a:p>
          <a:p>
            <a:pPr marL="171450" indent="-171450">
              <a:buFont typeface="Arial" panose="020B0604020202020204" pitchFamily="34" charset="0"/>
              <a:buChar char="•"/>
            </a:pPr>
            <a:endParaRPr lang="en-US" dirty="0"/>
          </a:p>
        </p:txBody>
      </p:sp>
      <p:sp>
        <p:nvSpPr>
          <p:cNvPr id="4" name="Slide Number Placeholder 3"/>
          <p:cNvSpPr>
            <a:spLocks noGrp="1"/>
          </p:cNvSpPr>
          <p:nvPr>
            <p:ph type="sldNum" sz="quarter" idx="10"/>
          </p:nvPr>
        </p:nvSpPr>
        <p:spPr/>
        <p:txBody>
          <a:bodyPr/>
          <a:lstStyle/>
          <a:p>
            <a:fld id="{7CD0F0D9-FB9E-4B10-9108-6DCCBD6D4606}" type="slidenum">
              <a:rPr lang="en-US" smtClean="0"/>
              <a:t>11</a:t>
            </a:fld>
            <a:endParaRPr lang="en-US"/>
          </a:p>
        </p:txBody>
      </p:sp>
    </p:spTree>
    <p:extLst>
      <p:ext uri="{BB962C8B-B14F-4D97-AF65-F5344CB8AC3E}">
        <p14:creationId xmlns:p14="http://schemas.microsoft.com/office/powerpoint/2010/main" val="88314193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342900" marR="0" lvl="0" indent="-342900">
              <a:lnSpc>
                <a:spcPct val="107000"/>
              </a:lnSpc>
              <a:spcBef>
                <a:spcPts val="0"/>
              </a:spcBef>
              <a:spcAft>
                <a:spcPts val="0"/>
              </a:spcAft>
              <a:buFont typeface="Wingdings" panose="05000000000000000000" pitchFamily="2" charset="2"/>
              <a:buChar char=""/>
            </a:pPr>
            <a:r>
              <a:rPr lang="en-US" sz="1200" dirty="0" smtClean="0">
                <a:effectLst/>
                <a:latin typeface="Calibri" panose="020F0502020204030204" pitchFamily="34" charset="0"/>
                <a:ea typeface="Calibri" panose="020F0502020204030204" pitchFamily="34" charset="0"/>
                <a:cs typeface="Times New Roman" panose="02020603050405020304" pitchFamily="18" charset="0"/>
              </a:rPr>
              <a:t>Gene therapy consists of germ cell modification. The modified germ cells are to pass the change to the next generation. According to (</a:t>
            </a:r>
            <a:r>
              <a:rPr lang="en-US" sz="1200" dirty="0" err="1" smtClean="0">
                <a:effectLst/>
                <a:latin typeface="Calibri" panose="020F0502020204030204" pitchFamily="34" charset="0"/>
                <a:ea typeface="Calibri" panose="020F0502020204030204" pitchFamily="34" charset="0"/>
                <a:cs typeface="Times New Roman" panose="02020603050405020304" pitchFamily="18" charset="0"/>
              </a:rPr>
              <a:t>Ugwu</a:t>
            </a:r>
            <a:r>
              <a:rPr lang="en-US" sz="1200" dirty="0" smtClean="0">
                <a:effectLst/>
                <a:latin typeface="Calibri" panose="020F0502020204030204" pitchFamily="34" charset="0"/>
                <a:ea typeface="Calibri" panose="020F0502020204030204" pitchFamily="34" charset="0"/>
                <a:cs typeface="Times New Roman" panose="02020603050405020304" pitchFamily="18" charset="0"/>
              </a:rPr>
              <a:t> et al., 2019), the therapeutic gene required to be transferred is got from a healthy person. The DNA is cut to extract the gene by use of a restriction enzyme. </a:t>
            </a:r>
          </a:p>
          <a:p>
            <a:pPr marL="342900" marR="0" lvl="0" indent="-342900">
              <a:lnSpc>
                <a:spcPct val="107000"/>
              </a:lnSpc>
              <a:spcBef>
                <a:spcPts val="0"/>
              </a:spcBef>
              <a:spcAft>
                <a:spcPts val="0"/>
              </a:spcAft>
              <a:buFont typeface="Wingdings" panose="05000000000000000000" pitchFamily="2" charset="2"/>
              <a:buChar char=""/>
            </a:pPr>
            <a:r>
              <a:rPr lang="en-US" sz="1200" dirty="0" smtClean="0">
                <a:effectLst/>
                <a:latin typeface="Calibri" panose="020F0502020204030204" pitchFamily="34" charset="0"/>
                <a:ea typeface="Calibri" panose="020F0502020204030204" pitchFamily="34" charset="0"/>
                <a:cs typeface="Times New Roman" panose="02020603050405020304" pitchFamily="18" charset="0"/>
              </a:rPr>
              <a:t>Techniques to perform the germline gene therapy. </a:t>
            </a:r>
          </a:p>
          <a:p>
            <a:pPr marL="1257300" marR="0" lvl="2" indent="-342900">
              <a:lnSpc>
                <a:spcPct val="107000"/>
              </a:lnSpc>
              <a:spcBef>
                <a:spcPts val="0"/>
              </a:spcBef>
              <a:spcAft>
                <a:spcPts val="800"/>
              </a:spcAft>
              <a:buFont typeface="Symbol" panose="05050102010706020507" pitchFamily="18" charset="2"/>
              <a:buChar char=""/>
            </a:pPr>
            <a:r>
              <a:rPr lang="en-US" sz="1200" dirty="0" smtClean="0">
                <a:effectLst/>
                <a:latin typeface="Calibri" panose="020F0502020204030204" pitchFamily="34" charset="0"/>
                <a:ea typeface="Calibri" panose="020F0502020204030204" pitchFamily="34" charset="0"/>
                <a:cs typeface="Times New Roman" panose="02020603050405020304" pitchFamily="18" charset="0"/>
              </a:rPr>
              <a:t>Treating a pre-embryo carrying a severe genetic defect and implant it into the mother. </a:t>
            </a:r>
          </a:p>
          <a:p>
            <a:pPr marL="1085850" lvl="2" indent="-171450">
              <a:buFont typeface="Arial" panose="020B0604020202020204" pitchFamily="34" charset="0"/>
              <a:buChar char="•"/>
            </a:pPr>
            <a:r>
              <a:rPr lang="en-US" sz="1200" dirty="0" smtClean="0">
                <a:effectLst/>
                <a:latin typeface="Calibri" panose="020F0502020204030204" pitchFamily="34" charset="0"/>
                <a:ea typeface="Calibri" panose="020F0502020204030204" pitchFamily="34" charset="0"/>
                <a:cs typeface="Times New Roman" panose="02020603050405020304" pitchFamily="18" charset="0"/>
              </a:rPr>
              <a:t>Treating an afflicted adults' germ cell of a sperm or egg cell avoids the genetic defects from passing on to their offspring</a:t>
            </a:r>
            <a:endParaRPr lang="en-US" dirty="0"/>
          </a:p>
        </p:txBody>
      </p:sp>
      <p:sp>
        <p:nvSpPr>
          <p:cNvPr id="4" name="Slide Number Placeholder 3"/>
          <p:cNvSpPr>
            <a:spLocks noGrp="1"/>
          </p:cNvSpPr>
          <p:nvPr>
            <p:ph type="sldNum" sz="quarter" idx="10"/>
          </p:nvPr>
        </p:nvSpPr>
        <p:spPr/>
        <p:txBody>
          <a:bodyPr/>
          <a:lstStyle/>
          <a:p>
            <a:fld id="{7CD0F0D9-FB9E-4B10-9108-6DCCBD6D4606}" type="slidenum">
              <a:rPr lang="en-US" smtClean="0"/>
              <a:t>3</a:t>
            </a:fld>
            <a:endParaRPr lang="en-US"/>
          </a:p>
        </p:txBody>
      </p:sp>
    </p:spTree>
    <p:extLst>
      <p:ext uri="{BB962C8B-B14F-4D97-AF65-F5344CB8AC3E}">
        <p14:creationId xmlns:p14="http://schemas.microsoft.com/office/powerpoint/2010/main" val="98271337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342900" marR="0" lvl="0" indent="-342900">
              <a:lnSpc>
                <a:spcPct val="107000"/>
              </a:lnSpc>
              <a:spcBef>
                <a:spcPts val="0"/>
              </a:spcBef>
              <a:spcAft>
                <a:spcPts val="0"/>
              </a:spcAft>
              <a:buFont typeface="Wingdings" panose="05000000000000000000" pitchFamily="2" charset="2"/>
              <a:buChar char=""/>
            </a:pPr>
            <a:r>
              <a:rPr lang="en-US" sz="1200" dirty="0" smtClean="0">
                <a:effectLst/>
                <a:latin typeface="Calibri" panose="020F0502020204030204" pitchFamily="34" charset="0"/>
                <a:ea typeface="Calibri" panose="020F0502020204030204" pitchFamily="34" charset="0"/>
                <a:cs typeface="Times New Roman" panose="02020603050405020304" pitchFamily="18" charset="0"/>
              </a:rPr>
              <a:t>Gene therapy involves the transfer of genes into a patient's somatic cells. Such cells include those of the bone marrow. </a:t>
            </a:r>
          </a:p>
          <a:p>
            <a:pPr marL="342900" marR="0" lvl="0" indent="-342900">
              <a:lnSpc>
                <a:spcPct val="107000"/>
              </a:lnSpc>
              <a:spcBef>
                <a:spcPts val="0"/>
              </a:spcBef>
              <a:spcAft>
                <a:spcPts val="0"/>
              </a:spcAft>
              <a:buFont typeface="Wingdings" panose="05000000000000000000" pitchFamily="2" charset="2"/>
              <a:buChar char=""/>
            </a:pPr>
            <a:r>
              <a:rPr lang="en-US" sz="1200" dirty="0" smtClean="0">
                <a:effectLst/>
                <a:latin typeface="Calibri" panose="020F0502020204030204" pitchFamily="34" charset="0"/>
                <a:ea typeface="Calibri" panose="020F0502020204030204" pitchFamily="34" charset="0"/>
                <a:cs typeface="Times New Roman" panose="02020603050405020304" pitchFamily="18" charset="0"/>
              </a:rPr>
              <a:t>The gene transferred are the alleles with the potential of correcting the mutant of the recipient.  </a:t>
            </a:r>
          </a:p>
          <a:p>
            <a:pPr marL="342900" marR="0" lvl="0" indent="-342900">
              <a:lnSpc>
                <a:spcPct val="107000"/>
              </a:lnSpc>
              <a:spcBef>
                <a:spcPts val="0"/>
              </a:spcBef>
              <a:spcAft>
                <a:spcPts val="0"/>
              </a:spcAft>
              <a:buFont typeface="Wingdings" panose="05000000000000000000" pitchFamily="2" charset="2"/>
              <a:buChar char=""/>
            </a:pPr>
            <a:r>
              <a:rPr lang="en-US" sz="1200" dirty="0" smtClean="0">
                <a:effectLst/>
                <a:latin typeface="Calibri" panose="020F0502020204030204" pitchFamily="34" charset="0"/>
                <a:ea typeface="Calibri" panose="020F0502020204030204" pitchFamily="34" charset="0"/>
                <a:cs typeface="Times New Roman" panose="02020603050405020304" pitchFamily="18" charset="0"/>
              </a:rPr>
              <a:t>The technique comprises the insertion of normal genes into the proper cells of persons suffering from a genetic disease and solving the disorder (</a:t>
            </a:r>
            <a:r>
              <a:rPr lang="en-US" sz="1200" dirty="0" err="1" smtClean="0">
                <a:effectLst/>
                <a:latin typeface="Calibri" panose="020F0502020204030204" pitchFamily="34" charset="0"/>
                <a:ea typeface="Calibri" panose="020F0502020204030204" pitchFamily="34" charset="0"/>
                <a:cs typeface="Times New Roman" panose="02020603050405020304" pitchFamily="18" charset="0"/>
              </a:rPr>
              <a:t>Ghiaccio</a:t>
            </a:r>
            <a:r>
              <a:rPr lang="en-US" sz="1200" dirty="0" smtClean="0">
                <a:effectLst/>
                <a:latin typeface="Calibri" panose="020F0502020204030204" pitchFamily="34" charset="0"/>
                <a:ea typeface="Calibri" panose="020F0502020204030204" pitchFamily="34" charset="0"/>
                <a:cs typeface="Times New Roman" panose="02020603050405020304" pitchFamily="18" charset="0"/>
              </a:rPr>
              <a:t> et al., 2019).</a:t>
            </a:r>
          </a:p>
          <a:p>
            <a:pPr marL="342900" marR="0" lvl="0" indent="-342900">
              <a:lnSpc>
                <a:spcPct val="107000"/>
              </a:lnSpc>
              <a:spcBef>
                <a:spcPts val="0"/>
              </a:spcBef>
              <a:spcAft>
                <a:spcPts val="0"/>
              </a:spcAft>
              <a:buFont typeface="Wingdings" panose="05000000000000000000" pitchFamily="2" charset="2"/>
              <a:buChar char=""/>
            </a:pPr>
            <a:r>
              <a:rPr lang="en-US" sz="1200" dirty="0" smtClean="0">
                <a:effectLst/>
                <a:latin typeface="Calibri" panose="020F0502020204030204" pitchFamily="34" charset="0"/>
                <a:ea typeface="Calibri" panose="020F0502020204030204" pitchFamily="34" charset="0"/>
                <a:cs typeface="Times New Roman" panose="02020603050405020304" pitchFamily="18" charset="0"/>
              </a:rPr>
              <a:t>Mostly, the target cells are the bone marrow cells since it is easy to implant and isolate them.   </a:t>
            </a:r>
          </a:p>
          <a:p>
            <a:pPr marL="342900" marR="0" lvl="0" indent="-342900">
              <a:lnSpc>
                <a:spcPct val="107000"/>
              </a:lnSpc>
              <a:spcBef>
                <a:spcPts val="0"/>
              </a:spcBef>
              <a:spcAft>
                <a:spcPts val="800"/>
              </a:spcAft>
              <a:buFont typeface="Wingdings" panose="05000000000000000000" pitchFamily="2" charset="2"/>
              <a:buChar char=""/>
            </a:pPr>
            <a:r>
              <a:rPr lang="en-US" sz="1200" dirty="0" smtClean="0">
                <a:effectLst/>
                <a:latin typeface="Calibri" panose="020F0502020204030204" pitchFamily="34" charset="0"/>
                <a:ea typeface="Calibri" panose="020F0502020204030204" pitchFamily="34" charset="0"/>
                <a:cs typeface="Times New Roman" panose="02020603050405020304" pitchFamily="18" charset="0"/>
              </a:rPr>
              <a:t>To date, all gene therapies are being directed at somatic cells. However, somatic gene therapy can be categorized into two; Ex vivo and In vivo types of gene therapy. </a:t>
            </a:r>
          </a:p>
          <a:p>
            <a:endParaRPr lang="en-US" dirty="0"/>
          </a:p>
        </p:txBody>
      </p:sp>
      <p:sp>
        <p:nvSpPr>
          <p:cNvPr id="4" name="Slide Number Placeholder 3"/>
          <p:cNvSpPr>
            <a:spLocks noGrp="1"/>
          </p:cNvSpPr>
          <p:nvPr>
            <p:ph type="sldNum" sz="quarter" idx="10"/>
          </p:nvPr>
        </p:nvSpPr>
        <p:spPr/>
        <p:txBody>
          <a:bodyPr/>
          <a:lstStyle/>
          <a:p>
            <a:fld id="{7CD0F0D9-FB9E-4B10-9108-6DCCBD6D4606}" type="slidenum">
              <a:rPr lang="en-US" smtClean="0"/>
              <a:t>4</a:t>
            </a:fld>
            <a:endParaRPr lang="en-US"/>
          </a:p>
        </p:txBody>
      </p:sp>
    </p:spTree>
    <p:extLst>
      <p:ext uri="{BB962C8B-B14F-4D97-AF65-F5344CB8AC3E}">
        <p14:creationId xmlns:p14="http://schemas.microsoft.com/office/powerpoint/2010/main" val="117717149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342900" marR="0" lvl="0" indent="-342900">
              <a:lnSpc>
                <a:spcPct val="107000"/>
              </a:lnSpc>
              <a:spcBef>
                <a:spcPts val="0"/>
              </a:spcBef>
              <a:spcAft>
                <a:spcPts val="0"/>
              </a:spcAft>
              <a:buFont typeface="Wingdings" panose="05000000000000000000" pitchFamily="2" charset="2"/>
              <a:buChar char=""/>
            </a:pPr>
            <a:r>
              <a:rPr lang="en-US" sz="1200" dirty="0" err="1" smtClean="0">
                <a:effectLst/>
                <a:latin typeface="Calibri" panose="020F0502020204030204" pitchFamily="34" charset="0"/>
                <a:ea typeface="Calibri" panose="020F0502020204030204" pitchFamily="34" charset="0"/>
                <a:cs typeface="Times New Roman" panose="02020603050405020304" pitchFamily="18" charset="0"/>
              </a:rPr>
              <a:t>Chimeraplasty</a:t>
            </a:r>
            <a:r>
              <a:rPr lang="en-US" sz="1200" dirty="0" smtClean="0">
                <a:effectLst/>
                <a:latin typeface="Calibri" panose="020F0502020204030204" pitchFamily="34" charset="0"/>
                <a:ea typeface="Calibri" panose="020F0502020204030204" pitchFamily="34" charset="0"/>
                <a:cs typeface="Times New Roman" panose="02020603050405020304" pitchFamily="18" charset="0"/>
              </a:rPr>
              <a:t> or target gene correction is a technique with a molecule containing DNA and valuable RNA in repairing single base-pair mutations, inserting the DNA, or deletions works (</a:t>
            </a:r>
            <a:r>
              <a:rPr lang="en-US" sz="1200" dirty="0" err="1" smtClean="0">
                <a:effectLst/>
                <a:latin typeface="Calibri" panose="020F0502020204030204" pitchFamily="34" charset="0"/>
                <a:ea typeface="Calibri" panose="020F0502020204030204" pitchFamily="34" charset="0"/>
                <a:cs typeface="Times New Roman" panose="02020603050405020304" pitchFamily="18" charset="0"/>
              </a:rPr>
              <a:t>Ugwu</a:t>
            </a:r>
            <a:r>
              <a:rPr lang="en-US" sz="1200" dirty="0" smtClean="0">
                <a:effectLst/>
                <a:latin typeface="Calibri" panose="020F0502020204030204" pitchFamily="34" charset="0"/>
                <a:ea typeface="Calibri" panose="020F0502020204030204" pitchFamily="34" charset="0"/>
                <a:cs typeface="Times New Roman" panose="02020603050405020304" pitchFamily="18" charset="0"/>
              </a:rPr>
              <a:t> et al., 2019).</a:t>
            </a:r>
          </a:p>
          <a:p>
            <a:pPr marL="342900" marR="0" lvl="0" indent="-342900">
              <a:lnSpc>
                <a:spcPct val="107000"/>
              </a:lnSpc>
              <a:spcBef>
                <a:spcPts val="0"/>
              </a:spcBef>
              <a:spcAft>
                <a:spcPts val="0"/>
              </a:spcAft>
              <a:buFont typeface="Wingdings" panose="05000000000000000000" pitchFamily="2" charset="2"/>
              <a:buChar char=""/>
            </a:pPr>
            <a:r>
              <a:rPr lang="en-US" sz="1200" dirty="0" smtClean="0">
                <a:effectLst/>
                <a:latin typeface="Calibri" panose="020F0502020204030204" pitchFamily="34" charset="0"/>
                <a:ea typeface="Calibri" panose="020F0502020204030204" pitchFamily="34" charset="0"/>
                <a:cs typeface="Times New Roman" panose="02020603050405020304" pitchFamily="18" charset="0"/>
              </a:rPr>
              <a:t>Eric B. </a:t>
            </a:r>
            <a:r>
              <a:rPr lang="en-US" sz="1200" dirty="0" err="1" smtClean="0">
                <a:effectLst/>
                <a:latin typeface="Calibri" panose="020F0502020204030204" pitchFamily="34" charset="0"/>
                <a:ea typeface="Calibri" panose="020F0502020204030204" pitchFamily="34" charset="0"/>
                <a:cs typeface="Times New Roman" panose="02020603050405020304" pitchFamily="18" charset="0"/>
              </a:rPr>
              <a:t>Kmiec</a:t>
            </a:r>
            <a:r>
              <a:rPr lang="en-US" sz="1200" dirty="0" smtClean="0">
                <a:effectLst/>
                <a:latin typeface="Calibri" panose="020F0502020204030204" pitchFamily="34" charset="0"/>
                <a:ea typeface="Calibri" panose="020F0502020204030204" pitchFamily="34" charset="0"/>
                <a:cs typeface="Times New Roman" panose="02020603050405020304" pitchFamily="18" charset="0"/>
              </a:rPr>
              <a:t> and Allyson Cole-Strauss developed the </a:t>
            </a:r>
            <a:r>
              <a:rPr lang="en-US" sz="1200" dirty="0" err="1" smtClean="0">
                <a:effectLst/>
                <a:latin typeface="Calibri" panose="020F0502020204030204" pitchFamily="34" charset="0"/>
                <a:ea typeface="Calibri" panose="020F0502020204030204" pitchFamily="34" charset="0"/>
                <a:cs typeface="Times New Roman" panose="02020603050405020304" pitchFamily="18" charset="0"/>
              </a:rPr>
              <a:t>chimeraplasty</a:t>
            </a:r>
            <a:r>
              <a:rPr lang="en-US" sz="1200" dirty="0" smtClean="0">
                <a:effectLst/>
                <a:latin typeface="Calibri" panose="020F0502020204030204" pitchFamily="34" charset="0"/>
                <a:ea typeface="Calibri" panose="020F0502020204030204" pitchFamily="34" charset="0"/>
                <a:cs typeface="Times New Roman" panose="02020603050405020304" pitchFamily="18" charset="0"/>
              </a:rPr>
              <a:t> gene therapy. They developed gene therapy by discovering that the hybrid of DNA and RNA is active in homologous pairing reactions. </a:t>
            </a:r>
          </a:p>
          <a:p>
            <a:pPr marL="1143000" marR="0">
              <a:lnSpc>
                <a:spcPct val="107000"/>
              </a:lnSpc>
              <a:spcBef>
                <a:spcPts val="0"/>
              </a:spcBef>
              <a:spcAft>
                <a:spcPts val="800"/>
              </a:spcAft>
            </a:pPr>
            <a:r>
              <a:rPr lang="en-US" sz="1200" dirty="0" smtClean="0">
                <a:effectLst/>
                <a:latin typeface="Calibri" panose="020F0502020204030204" pitchFamily="34" charset="0"/>
                <a:ea typeface="Calibri" panose="020F0502020204030204" pitchFamily="34" charset="0"/>
                <a:cs typeface="Times New Roman" panose="02020603050405020304" pitchFamily="18" charset="0"/>
              </a:rPr>
              <a:t> </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Slide Number Placeholder 3"/>
          <p:cNvSpPr>
            <a:spLocks noGrp="1"/>
          </p:cNvSpPr>
          <p:nvPr>
            <p:ph type="sldNum" sz="quarter" idx="10"/>
          </p:nvPr>
        </p:nvSpPr>
        <p:spPr/>
        <p:txBody>
          <a:bodyPr/>
          <a:lstStyle/>
          <a:p>
            <a:fld id="{7CD0F0D9-FB9E-4B10-9108-6DCCBD6D4606}" type="slidenum">
              <a:rPr lang="en-US" smtClean="0"/>
              <a:t>5</a:t>
            </a:fld>
            <a:endParaRPr lang="en-US"/>
          </a:p>
        </p:txBody>
      </p:sp>
    </p:spTree>
    <p:extLst>
      <p:ext uri="{BB962C8B-B14F-4D97-AF65-F5344CB8AC3E}">
        <p14:creationId xmlns:p14="http://schemas.microsoft.com/office/powerpoint/2010/main" val="272068233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342900" marR="0" lvl="0" indent="-342900">
              <a:lnSpc>
                <a:spcPct val="107000"/>
              </a:lnSpc>
              <a:spcBef>
                <a:spcPts val="0"/>
              </a:spcBef>
              <a:spcAft>
                <a:spcPts val="0"/>
              </a:spcAft>
              <a:buFont typeface="Wingdings" panose="05000000000000000000" pitchFamily="2" charset="2"/>
              <a:buChar char=""/>
            </a:pPr>
            <a:r>
              <a:rPr lang="en-US" sz="1200" dirty="0" smtClean="0">
                <a:effectLst/>
                <a:latin typeface="Calibri" panose="020F0502020204030204" pitchFamily="34" charset="0"/>
                <a:ea typeface="Calibri" panose="020F0502020204030204" pitchFamily="34" charset="0"/>
                <a:cs typeface="Times New Roman" panose="02020603050405020304" pitchFamily="18" charset="0"/>
              </a:rPr>
              <a:t>It is a common and indispensable method applied in biological research labs and medical uses. The applications consist of DNA cloning for sequencing, functional gene analysis, or DNA-based phylogeny. More applications include diagnosis of genetic diseases or disorders, identifying genetic fingerprints, and diagnosing infectious diseases (</a:t>
            </a:r>
            <a:r>
              <a:rPr lang="en-US" sz="1200" dirty="0" err="1" smtClean="0">
                <a:effectLst/>
                <a:latin typeface="Calibri" panose="020F0502020204030204" pitchFamily="34" charset="0"/>
                <a:ea typeface="Calibri" panose="020F0502020204030204" pitchFamily="34" charset="0"/>
                <a:cs typeface="Times New Roman" panose="02020603050405020304" pitchFamily="18" charset="0"/>
              </a:rPr>
              <a:t>Ghiaccio</a:t>
            </a:r>
            <a:r>
              <a:rPr lang="en-US" sz="1200" dirty="0" smtClean="0">
                <a:effectLst/>
                <a:latin typeface="Calibri" panose="020F0502020204030204" pitchFamily="34" charset="0"/>
                <a:ea typeface="Calibri" panose="020F0502020204030204" pitchFamily="34" charset="0"/>
                <a:cs typeface="Times New Roman" panose="02020603050405020304" pitchFamily="18" charset="0"/>
              </a:rPr>
              <a:t> et al., 2019).</a:t>
            </a:r>
          </a:p>
          <a:p>
            <a:pPr marL="342900" marR="0" lvl="0" indent="-342900">
              <a:lnSpc>
                <a:spcPct val="107000"/>
              </a:lnSpc>
              <a:spcBef>
                <a:spcPts val="0"/>
              </a:spcBef>
              <a:spcAft>
                <a:spcPts val="0"/>
              </a:spcAft>
              <a:buFont typeface="Wingdings" panose="05000000000000000000" pitchFamily="2" charset="2"/>
              <a:buChar char=""/>
            </a:pPr>
            <a:r>
              <a:rPr lang="en-US" sz="1200" dirty="0" smtClean="0">
                <a:effectLst/>
                <a:latin typeface="Calibri" panose="020F0502020204030204" pitchFamily="34" charset="0"/>
                <a:ea typeface="Calibri" panose="020F0502020204030204" pitchFamily="34" charset="0"/>
                <a:cs typeface="Times New Roman" panose="02020603050405020304" pitchFamily="18" charset="0"/>
              </a:rPr>
              <a:t>The technique deals with thermal cycling that involves repeated heating and cooling cycles of DNA reactions causing the melting and enzymatic reproduction of the DNA. </a:t>
            </a:r>
          </a:p>
          <a:p>
            <a:pPr marL="342900" marR="0" lvl="0" indent="-342900">
              <a:lnSpc>
                <a:spcPct val="107000"/>
              </a:lnSpc>
              <a:spcBef>
                <a:spcPts val="0"/>
              </a:spcBef>
              <a:spcAft>
                <a:spcPts val="0"/>
              </a:spcAft>
              <a:buFont typeface="Wingdings" panose="05000000000000000000" pitchFamily="2" charset="2"/>
              <a:buChar char=""/>
            </a:pPr>
            <a:r>
              <a:rPr lang="en-US" sz="1200" dirty="0" smtClean="0">
                <a:effectLst/>
                <a:latin typeface="Calibri" panose="020F0502020204030204" pitchFamily="34" charset="0"/>
                <a:ea typeface="Calibri" panose="020F0502020204030204" pitchFamily="34" charset="0"/>
                <a:cs typeface="Times New Roman" panose="02020603050405020304" pitchFamily="18" charset="0"/>
              </a:rPr>
              <a:t>A simple polymerase chain reaction setup needs some components and reagents. They include;</a:t>
            </a:r>
          </a:p>
          <a:p>
            <a:pPr marL="800100" marR="0" lvl="1" indent="-342900">
              <a:lnSpc>
                <a:spcPct val="107000"/>
              </a:lnSpc>
              <a:spcBef>
                <a:spcPts val="0"/>
              </a:spcBef>
              <a:spcAft>
                <a:spcPts val="0"/>
              </a:spcAft>
              <a:buFont typeface="Symbol" panose="05050102010706020507" pitchFamily="18" charset="2"/>
              <a:buChar char=""/>
            </a:pPr>
            <a:r>
              <a:rPr lang="en-US" sz="1200" dirty="0" smtClean="0">
                <a:effectLst/>
                <a:latin typeface="Calibri" panose="020F0502020204030204" pitchFamily="34" charset="0"/>
                <a:ea typeface="Calibri" panose="020F0502020204030204" pitchFamily="34" charset="0"/>
                <a:cs typeface="Times New Roman" panose="02020603050405020304" pitchFamily="18" charset="0"/>
              </a:rPr>
              <a:t>DNA template containing the DNA target to be augmented. </a:t>
            </a:r>
          </a:p>
          <a:p>
            <a:pPr marL="800100" marR="0" lvl="1" indent="-342900">
              <a:lnSpc>
                <a:spcPct val="107000"/>
              </a:lnSpc>
              <a:spcBef>
                <a:spcPts val="0"/>
              </a:spcBef>
              <a:spcAft>
                <a:spcPts val="0"/>
              </a:spcAft>
              <a:buFont typeface="Symbol" panose="05050102010706020507" pitchFamily="18" charset="2"/>
              <a:buChar char=""/>
            </a:pPr>
            <a:r>
              <a:rPr lang="en-US" sz="1200" dirty="0" smtClean="0">
                <a:effectLst/>
                <a:latin typeface="Calibri" panose="020F0502020204030204" pitchFamily="34" charset="0"/>
                <a:ea typeface="Calibri" panose="020F0502020204030204" pitchFamily="34" charset="0"/>
                <a:cs typeface="Times New Roman" panose="02020603050405020304" pitchFamily="18" charset="0"/>
              </a:rPr>
              <a:t>Two primers complement three prime at each end of their anti-sense strand and sense of the target DNA. </a:t>
            </a:r>
          </a:p>
          <a:p>
            <a:pPr marL="800100" marR="0" lvl="1" indent="-342900">
              <a:lnSpc>
                <a:spcPct val="107000"/>
              </a:lnSpc>
              <a:spcBef>
                <a:spcPts val="0"/>
              </a:spcBef>
              <a:spcAft>
                <a:spcPts val="0"/>
              </a:spcAft>
              <a:buFont typeface="Symbol" panose="05050102010706020507" pitchFamily="18" charset="2"/>
              <a:buChar char=""/>
            </a:pPr>
            <a:r>
              <a:rPr lang="en-US" sz="1200" dirty="0" err="1" smtClean="0">
                <a:effectLst/>
                <a:latin typeface="Calibri" panose="020F0502020204030204" pitchFamily="34" charset="0"/>
                <a:ea typeface="Calibri" panose="020F0502020204030204" pitchFamily="34" charset="0"/>
                <a:cs typeface="Times New Roman" panose="02020603050405020304" pitchFamily="18" charset="0"/>
              </a:rPr>
              <a:t>Taq</a:t>
            </a:r>
            <a:r>
              <a:rPr lang="en-US" sz="1200" dirty="0" smtClean="0">
                <a:effectLst/>
                <a:latin typeface="Calibri" panose="020F0502020204030204" pitchFamily="34" charset="0"/>
                <a:ea typeface="Calibri" panose="020F0502020204030204" pitchFamily="34" charset="0"/>
                <a:cs typeface="Times New Roman" panose="02020603050405020304" pitchFamily="18" charset="0"/>
              </a:rPr>
              <a:t> polymerase with an optimum temperature of about 70</a:t>
            </a:r>
            <a:r>
              <a:rPr lang="en-US" sz="1200" baseline="30000" dirty="0" smtClean="0">
                <a:effectLst/>
                <a:latin typeface="Calibri" panose="020F0502020204030204" pitchFamily="34" charset="0"/>
                <a:ea typeface="Calibri" panose="020F0502020204030204" pitchFamily="34" charset="0"/>
                <a:cs typeface="Times New Roman" panose="02020603050405020304" pitchFamily="18" charset="0"/>
              </a:rPr>
              <a:t>0</a:t>
            </a:r>
            <a:r>
              <a:rPr lang="en-US" sz="1200" dirty="0" smtClean="0">
                <a:effectLst/>
                <a:latin typeface="Calibri" panose="020F0502020204030204" pitchFamily="34" charset="0"/>
                <a:ea typeface="Calibri" panose="020F0502020204030204" pitchFamily="34" charset="0"/>
                <a:cs typeface="Times New Roman" panose="02020603050405020304" pitchFamily="18" charset="0"/>
              </a:rPr>
              <a:t>C. </a:t>
            </a:r>
          </a:p>
          <a:p>
            <a:pPr marL="800100" marR="0" lvl="1" indent="-342900">
              <a:lnSpc>
                <a:spcPct val="107000"/>
              </a:lnSpc>
              <a:spcBef>
                <a:spcPts val="0"/>
              </a:spcBef>
              <a:spcAft>
                <a:spcPts val="800"/>
              </a:spcAft>
              <a:buFont typeface="Symbol" panose="05050102010706020507" pitchFamily="18" charset="2"/>
              <a:buChar char=""/>
            </a:pPr>
            <a:r>
              <a:rPr lang="en-US" sz="1200" dirty="0" err="1" smtClean="0">
                <a:effectLst/>
                <a:latin typeface="Calibri" panose="020F0502020204030204" pitchFamily="34" charset="0"/>
                <a:ea typeface="Calibri" panose="020F0502020204030204" pitchFamily="34" charset="0"/>
                <a:cs typeface="Times New Roman" panose="02020603050405020304" pitchFamily="18" charset="0"/>
              </a:rPr>
              <a:t>Deoxynucleoside</a:t>
            </a:r>
            <a:r>
              <a:rPr lang="en-US" sz="1200" dirty="0" smtClean="0">
                <a:effectLst/>
                <a:latin typeface="Calibri" panose="020F0502020204030204" pitchFamily="34" charset="0"/>
                <a:ea typeface="Calibri" panose="020F0502020204030204" pitchFamily="34" charset="0"/>
                <a:cs typeface="Times New Roman" panose="02020603050405020304" pitchFamily="18" charset="0"/>
              </a:rPr>
              <a:t> triphosphates form blocks to allow the DNA polymerase to synthesize new DNA strands. </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Slide Number Placeholder 3"/>
          <p:cNvSpPr>
            <a:spLocks noGrp="1"/>
          </p:cNvSpPr>
          <p:nvPr>
            <p:ph type="sldNum" sz="quarter" idx="10"/>
          </p:nvPr>
        </p:nvSpPr>
        <p:spPr/>
        <p:txBody>
          <a:bodyPr/>
          <a:lstStyle/>
          <a:p>
            <a:fld id="{7CD0F0D9-FB9E-4B10-9108-6DCCBD6D4606}" type="slidenum">
              <a:rPr lang="en-US" smtClean="0"/>
              <a:t>6</a:t>
            </a:fld>
            <a:endParaRPr lang="en-US"/>
          </a:p>
        </p:txBody>
      </p:sp>
    </p:spTree>
    <p:extLst>
      <p:ext uri="{BB962C8B-B14F-4D97-AF65-F5344CB8AC3E}">
        <p14:creationId xmlns:p14="http://schemas.microsoft.com/office/powerpoint/2010/main" val="18053201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07000"/>
              </a:lnSpc>
              <a:spcBef>
                <a:spcPts val="0"/>
              </a:spcBef>
              <a:spcAft>
                <a:spcPts val="800"/>
              </a:spcAft>
            </a:pPr>
            <a:r>
              <a:rPr lang="en-US" sz="1200" dirty="0" smtClean="0">
                <a:effectLst/>
                <a:latin typeface="Calibri" panose="020F0502020204030204" pitchFamily="34" charset="0"/>
                <a:ea typeface="Calibri" panose="020F0502020204030204" pitchFamily="34" charset="0"/>
                <a:cs typeface="Times New Roman" panose="02020603050405020304" pitchFamily="18" charset="0"/>
              </a:rPr>
              <a:t>Gene therapy is applicable in medicine, agriculture, and when producing genetically engineered organisms aiming at discovering functions of specific genes (Asher et al., 2020).</a:t>
            </a:r>
          </a:p>
          <a:p>
            <a:pPr marL="342900" marR="0" lvl="0" indent="-342900">
              <a:lnSpc>
                <a:spcPct val="107000"/>
              </a:lnSpc>
              <a:spcBef>
                <a:spcPts val="0"/>
              </a:spcBef>
              <a:spcAft>
                <a:spcPts val="800"/>
              </a:spcAft>
              <a:buFont typeface="+mj-lt"/>
              <a:buAutoNum type="arabicPeriod"/>
            </a:pPr>
            <a:r>
              <a:rPr lang="en-US" sz="1200" dirty="0" smtClean="0">
                <a:effectLst/>
                <a:latin typeface="Calibri" panose="020F0502020204030204" pitchFamily="34" charset="0"/>
                <a:ea typeface="Calibri" panose="020F0502020204030204" pitchFamily="34" charset="0"/>
                <a:cs typeface="Times New Roman" panose="02020603050405020304" pitchFamily="18" charset="0"/>
              </a:rPr>
              <a:t>Medical or Physiological applications- Gene therapy helps to treat type 1 diabetes. According to (</a:t>
            </a:r>
            <a:r>
              <a:rPr lang="en-US" sz="1200" dirty="0" err="1" smtClean="0">
                <a:effectLst/>
                <a:latin typeface="Calibri" panose="020F0502020204030204" pitchFamily="34" charset="0"/>
                <a:ea typeface="Calibri" panose="020F0502020204030204" pitchFamily="34" charset="0"/>
                <a:cs typeface="Times New Roman" panose="02020603050405020304" pitchFamily="18" charset="0"/>
              </a:rPr>
              <a:t>Ugwu</a:t>
            </a:r>
            <a:r>
              <a:rPr lang="en-US" sz="1200" dirty="0" smtClean="0">
                <a:effectLst/>
                <a:latin typeface="Calibri" panose="020F0502020204030204" pitchFamily="34" charset="0"/>
                <a:ea typeface="Calibri" panose="020F0502020204030204" pitchFamily="34" charset="0"/>
                <a:cs typeface="Times New Roman" panose="02020603050405020304" pitchFamily="18" charset="0"/>
              </a:rPr>
              <a:t> et al., 2019), adenovirus acted as a vector and was used to deliver the hepatocyte growth factor (HGF) gene to rat pancreatic islet cells. After injecting the altered cells into a rat with diabetes, the rat's blood glucose level was controlled after a day. </a:t>
            </a:r>
          </a:p>
          <a:p>
            <a:pPr marL="457200" marR="0">
              <a:lnSpc>
                <a:spcPct val="107000"/>
              </a:lnSpc>
              <a:spcBef>
                <a:spcPts val="0"/>
              </a:spcBef>
              <a:spcAft>
                <a:spcPts val="800"/>
              </a:spcAft>
            </a:pPr>
            <a:r>
              <a:rPr lang="en-US" sz="1200" dirty="0" smtClean="0">
                <a:effectLst/>
                <a:latin typeface="Calibri" panose="020F0502020204030204" pitchFamily="34" charset="0"/>
                <a:ea typeface="Calibri" panose="020F0502020204030204" pitchFamily="34" charset="0"/>
                <a:cs typeface="Times New Roman" panose="02020603050405020304" pitchFamily="18" charset="0"/>
              </a:rPr>
              <a:t>Moreover, gene therapy is successful in treating metastatic melanoma. The treatment procedure involves the use of killer T-cells that are hereditarily retargeted to eradicate the cancerous cells. The technique was used to cure </a:t>
            </a:r>
            <a:r>
              <a:rPr lang="en-US" sz="1200" dirty="0" err="1" smtClean="0">
                <a:effectLst/>
                <a:latin typeface="Calibri" panose="020F0502020204030204" pitchFamily="34" charset="0"/>
                <a:ea typeface="Calibri" panose="020F0502020204030204" pitchFamily="34" charset="0"/>
                <a:cs typeface="Times New Roman" panose="02020603050405020304" pitchFamily="18" charset="0"/>
              </a:rPr>
              <a:t>Leber's</a:t>
            </a:r>
            <a:r>
              <a:rPr lang="en-US" sz="1200" dirty="0" smtClean="0">
                <a:effectLst/>
                <a:latin typeface="Calibri" panose="020F0502020204030204" pitchFamily="34" charset="0"/>
                <a:ea typeface="Calibri" panose="020F0502020204030204" pitchFamily="34" charset="0"/>
                <a:cs typeface="Times New Roman" panose="02020603050405020304" pitchFamily="18" charset="0"/>
              </a:rPr>
              <a:t> Congenital </a:t>
            </a:r>
            <a:r>
              <a:rPr lang="en-US" sz="1200" dirty="0" err="1" smtClean="0">
                <a:effectLst/>
                <a:latin typeface="Calibri" panose="020F0502020204030204" pitchFamily="34" charset="0"/>
                <a:ea typeface="Calibri" panose="020F0502020204030204" pitchFamily="34" charset="0"/>
                <a:cs typeface="Times New Roman" panose="02020603050405020304" pitchFamily="18" charset="0"/>
              </a:rPr>
              <a:t>Amaurosis</a:t>
            </a:r>
            <a:r>
              <a:rPr lang="en-US" sz="1200" dirty="0" smtClean="0">
                <a:effectLst/>
                <a:latin typeface="Calibri" panose="020F0502020204030204" pitchFamily="34" charset="0"/>
                <a:ea typeface="Calibri" panose="020F0502020204030204" pitchFamily="34" charset="0"/>
                <a:cs typeface="Times New Roman" panose="02020603050405020304" pitchFamily="18" charset="0"/>
              </a:rPr>
              <a:t> (LCA). It is a rare hereditary retinal degenerative disorder that commonly leads to children's blindness (</a:t>
            </a:r>
            <a:r>
              <a:rPr lang="en-US" sz="1200" dirty="0" err="1" smtClean="0">
                <a:effectLst/>
                <a:latin typeface="Calibri" panose="020F0502020204030204" pitchFamily="34" charset="0"/>
                <a:ea typeface="Calibri" panose="020F0502020204030204" pitchFamily="34" charset="0"/>
                <a:cs typeface="Times New Roman" panose="02020603050405020304" pitchFamily="18" charset="0"/>
              </a:rPr>
              <a:t>Ugwu</a:t>
            </a:r>
            <a:r>
              <a:rPr lang="en-US" sz="1200" dirty="0" smtClean="0">
                <a:effectLst/>
                <a:latin typeface="Calibri" panose="020F0502020204030204" pitchFamily="34" charset="0"/>
                <a:ea typeface="Calibri" panose="020F0502020204030204" pitchFamily="34" charset="0"/>
                <a:cs typeface="Times New Roman" panose="02020603050405020304" pitchFamily="18" charset="0"/>
              </a:rPr>
              <a:t> et al., 2019).</a:t>
            </a:r>
          </a:p>
          <a:p>
            <a:endParaRPr lang="en-US" dirty="0"/>
          </a:p>
        </p:txBody>
      </p:sp>
      <p:sp>
        <p:nvSpPr>
          <p:cNvPr id="4" name="Slide Number Placeholder 3"/>
          <p:cNvSpPr>
            <a:spLocks noGrp="1"/>
          </p:cNvSpPr>
          <p:nvPr>
            <p:ph type="sldNum" sz="quarter" idx="10"/>
          </p:nvPr>
        </p:nvSpPr>
        <p:spPr/>
        <p:txBody>
          <a:bodyPr/>
          <a:lstStyle/>
          <a:p>
            <a:fld id="{7CD0F0D9-FB9E-4B10-9108-6DCCBD6D4606}" type="slidenum">
              <a:rPr lang="en-US" smtClean="0"/>
              <a:t>7</a:t>
            </a:fld>
            <a:endParaRPr lang="en-US"/>
          </a:p>
        </p:txBody>
      </p:sp>
    </p:spTree>
    <p:extLst>
      <p:ext uri="{BB962C8B-B14F-4D97-AF65-F5344CB8AC3E}">
        <p14:creationId xmlns:p14="http://schemas.microsoft.com/office/powerpoint/2010/main" val="228459655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marR="0" lvl="0" indent="-171450">
              <a:lnSpc>
                <a:spcPct val="107000"/>
              </a:lnSpc>
              <a:spcBef>
                <a:spcPts val="0"/>
              </a:spcBef>
              <a:spcAft>
                <a:spcPts val="0"/>
              </a:spcAft>
              <a:buFont typeface="Arial" panose="020B0604020202020204" pitchFamily="34" charset="0"/>
              <a:buChar char="•"/>
            </a:pPr>
            <a:r>
              <a:rPr lang="en-US" sz="1200" dirty="0" smtClean="0">
                <a:effectLst/>
                <a:latin typeface="Calibri" panose="020F0502020204030204" pitchFamily="34" charset="0"/>
                <a:ea typeface="Calibri" panose="020F0502020204030204" pitchFamily="34" charset="0"/>
                <a:cs typeface="Times New Roman" panose="02020603050405020304" pitchFamily="18" charset="0"/>
              </a:rPr>
              <a:t>Agricultural applications-  </a:t>
            </a:r>
          </a:p>
          <a:p>
            <a:pPr marL="171450" marR="0" lvl="0" indent="-171450">
              <a:lnSpc>
                <a:spcPct val="107000"/>
              </a:lnSpc>
              <a:spcBef>
                <a:spcPts val="0"/>
              </a:spcBef>
              <a:spcAft>
                <a:spcPts val="0"/>
              </a:spcAft>
              <a:buFont typeface="Arial" panose="020B0604020202020204" pitchFamily="34" charset="0"/>
              <a:buChar char="•"/>
            </a:pPr>
            <a:r>
              <a:rPr lang="en-US" sz="1200" dirty="0" smtClean="0">
                <a:effectLst/>
                <a:latin typeface="Calibri" panose="020F0502020204030204" pitchFamily="34" charset="0"/>
                <a:ea typeface="Calibri" panose="020F0502020204030204" pitchFamily="34" charset="0"/>
                <a:cs typeface="Times New Roman" panose="02020603050405020304" pitchFamily="18" charset="0"/>
              </a:rPr>
              <a:t>Gene therapy is applicable in animal health and production. </a:t>
            </a:r>
          </a:p>
          <a:p>
            <a:pPr marL="171450" marR="0" lvl="0" indent="-171450">
              <a:lnSpc>
                <a:spcPct val="107000"/>
              </a:lnSpc>
              <a:spcBef>
                <a:spcPts val="0"/>
              </a:spcBef>
              <a:spcAft>
                <a:spcPts val="0"/>
              </a:spcAft>
              <a:buFont typeface="Arial" panose="020B0604020202020204" pitchFamily="34" charset="0"/>
              <a:buChar char="•"/>
            </a:pPr>
            <a:r>
              <a:rPr lang="en-US" sz="1200" dirty="0" smtClean="0">
                <a:effectLst/>
                <a:latin typeface="Calibri" panose="020F0502020204030204" pitchFamily="34" charset="0"/>
                <a:ea typeface="Calibri" panose="020F0502020204030204" pitchFamily="34" charset="0"/>
                <a:cs typeface="Times New Roman" panose="02020603050405020304" pitchFamily="18" charset="0"/>
              </a:rPr>
              <a:t>Scientists have applied it to improve the genetic capabilities of animals. </a:t>
            </a:r>
          </a:p>
          <a:p>
            <a:pPr marL="171450" marR="0" lvl="0" indent="-171450">
              <a:lnSpc>
                <a:spcPct val="107000"/>
              </a:lnSpc>
              <a:spcBef>
                <a:spcPts val="0"/>
              </a:spcBef>
              <a:spcAft>
                <a:spcPts val="0"/>
              </a:spcAft>
              <a:buFont typeface="Arial" panose="020B0604020202020204" pitchFamily="34" charset="0"/>
              <a:buChar char="•"/>
            </a:pPr>
            <a:r>
              <a:rPr lang="en-US" sz="1200" dirty="0" smtClean="0">
                <a:effectLst/>
                <a:latin typeface="Calibri" panose="020F0502020204030204" pitchFamily="34" charset="0"/>
                <a:ea typeface="Calibri" panose="020F0502020204030204" pitchFamily="34" charset="0"/>
                <a:cs typeface="Times New Roman" panose="02020603050405020304" pitchFamily="18" charset="0"/>
              </a:rPr>
              <a:t>Use of the gene therapy is helping in creating farm animals with increased meat production, immunity, rapid growth, and increased maturity rates (Asher et al., 2020). </a:t>
            </a:r>
          </a:p>
          <a:p>
            <a:pPr marL="171450" indent="-171450">
              <a:buFont typeface="Arial" panose="020B0604020202020204" pitchFamily="34" charset="0"/>
              <a:buChar char="•"/>
            </a:pPr>
            <a:r>
              <a:rPr lang="en-US" sz="1200" dirty="0" smtClean="0">
                <a:effectLst/>
                <a:latin typeface="Calibri" panose="020F0502020204030204" pitchFamily="34" charset="0"/>
                <a:ea typeface="Calibri" panose="020F0502020204030204" pitchFamily="34" charset="0"/>
                <a:cs typeface="Times New Roman" panose="02020603050405020304" pitchFamily="18" charset="0"/>
              </a:rPr>
              <a:t>Therefore, genetically developed farm animals are better at resisting common diseases and profitable to people</a:t>
            </a:r>
            <a:endParaRPr lang="en-US" dirty="0"/>
          </a:p>
        </p:txBody>
      </p:sp>
      <p:sp>
        <p:nvSpPr>
          <p:cNvPr id="4" name="Slide Number Placeholder 3"/>
          <p:cNvSpPr>
            <a:spLocks noGrp="1"/>
          </p:cNvSpPr>
          <p:nvPr>
            <p:ph type="sldNum" sz="quarter" idx="10"/>
          </p:nvPr>
        </p:nvSpPr>
        <p:spPr/>
        <p:txBody>
          <a:bodyPr/>
          <a:lstStyle/>
          <a:p>
            <a:fld id="{7CD0F0D9-FB9E-4B10-9108-6DCCBD6D4606}" type="slidenum">
              <a:rPr lang="en-US" smtClean="0"/>
              <a:t>8</a:t>
            </a:fld>
            <a:endParaRPr lang="en-US"/>
          </a:p>
        </p:txBody>
      </p:sp>
    </p:spTree>
    <p:extLst>
      <p:ext uri="{BB962C8B-B14F-4D97-AF65-F5344CB8AC3E}">
        <p14:creationId xmlns:p14="http://schemas.microsoft.com/office/powerpoint/2010/main" val="122444175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nSpc>
                <a:spcPct val="107000"/>
              </a:lnSpc>
              <a:spcBef>
                <a:spcPts val="0"/>
              </a:spcBef>
              <a:spcAft>
                <a:spcPts val="0"/>
              </a:spcAft>
              <a:buFont typeface="+mj-lt"/>
              <a:buNone/>
            </a:pPr>
            <a:r>
              <a:rPr lang="en-US" sz="1200" dirty="0" smtClean="0">
                <a:effectLst/>
                <a:latin typeface="Calibri" panose="020F0502020204030204" pitchFamily="34" charset="0"/>
                <a:ea typeface="Calibri" panose="020F0502020204030204" pitchFamily="34" charset="0"/>
                <a:cs typeface="Times New Roman" panose="02020603050405020304" pitchFamily="18" charset="0"/>
              </a:rPr>
              <a:t>Production of genetically modified organisms (GMOs)</a:t>
            </a:r>
          </a:p>
          <a:p>
            <a:pPr marL="457200" marR="0">
              <a:lnSpc>
                <a:spcPct val="107000"/>
              </a:lnSpc>
              <a:spcBef>
                <a:spcPts val="0"/>
              </a:spcBef>
              <a:spcAft>
                <a:spcPts val="0"/>
              </a:spcAft>
            </a:pPr>
            <a:r>
              <a:rPr lang="en-US" sz="1200" dirty="0" smtClean="0">
                <a:effectLst/>
                <a:latin typeface="Calibri" panose="020F0502020204030204" pitchFamily="34" charset="0"/>
                <a:ea typeface="Calibri" panose="020F0502020204030204" pitchFamily="34" charset="0"/>
                <a:cs typeface="Times New Roman" panose="02020603050405020304" pitchFamily="18" charset="0"/>
              </a:rPr>
              <a:t>GMOs are organisms with altered genetic materials by incorporating DNA molecules from various sources to create an organism with novel genes. GMOs are commonly in use in biomedical research studies. Gene therapy focuses on GMOs to attempt to find significant additional information on the organisms. The processes scientists use are; </a:t>
            </a:r>
          </a:p>
          <a:p>
            <a:pPr marL="342900" marR="0" lvl="0" indent="-342900">
              <a:lnSpc>
                <a:spcPct val="107000"/>
              </a:lnSpc>
              <a:spcBef>
                <a:spcPts val="0"/>
              </a:spcBef>
              <a:spcAft>
                <a:spcPts val="0"/>
              </a:spcAft>
              <a:buFont typeface="Symbol" panose="05050102010706020507" pitchFamily="18" charset="2"/>
              <a:buChar char=""/>
            </a:pPr>
            <a:r>
              <a:rPr lang="en-US" sz="1200" dirty="0" smtClean="0">
                <a:effectLst/>
                <a:latin typeface="Calibri" panose="020F0502020204030204" pitchFamily="34" charset="0"/>
                <a:ea typeface="Calibri" panose="020F0502020204030204" pitchFamily="34" charset="0"/>
                <a:cs typeface="Times New Roman" panose="02020603050405020304" pitchFamily="18" charset="0"/>
              </a:rPr>
              <a:t>Loss of function experiments- it commonly takes place in knockout gene experiments. Typically, an organism is engineered and loses the activity of one or more genes. The experiment involves creating and manipulating the DNA construct that is rendered non-functional (</a:t>
            </a:r>
            <a:r>
              <a:rPr lang="en-US" sz="1200" dirty="0" err="1" smtClean="0">
                <a:effectLst/>
                <a:latin typeface="Calibri" panose="020F0502020204030204" pitchFamily="34" charset="0"/>
                <a:ea typeface="Calibri" panose="020F0502020204030204" pitchFamily="34" charset="0"/>
                <a:cs typeface="Times New Roman" panose="02020603050405020304" pitchFamily="18" charset="0"/>
              </a:rPr>
              <a:t>Ghiaccio</a:t>
            </a:r>
            <a:r>
              <a:rPr lang="en-US" sz="1200" dirty="0" smtClean="0">
                <a:effectLst/>
                <a:latin typeface="Calibri" panose="020F0502020204030204" pitchFamily="34" charset="0"/>
                <a:ea typeface="Calibri" panose="020F0502020204030204" pitchFamily="34" charset="0"/>
                <a:cs typeface="Times New Roman" panose="02020603050405020304" pitchFamily="18" charset="0"/>
              </a:rPr>
              <a:t> et al., 2019).  </a:t>
            </a:r>
          </a:p>
          <a:p>
            <a:pPr marL="342900" marR="0" lvl="0" indent="-342900">
              <a:lnSpc>
                <a:spcPct val="107000"/>
              </a:lnSpc>
              <a:spcBef>
                <a:spcPts val="0"/>
              </a:spcBef>
              <a:spcAft>
                <a:spcPts val="0"/>
              </a:spcAft>
              <a:buFont typeface="Symbol" panose="05050102010706020507" pitchFamily="18" charset="2"/>
              <a:buChar char=""/>
            </a:pPr>
            <a:r>
              <a:rPr lang="en-US" sz="1200" dirty="0" smtClean="0">
                <a:effectLst/>
                <a:latin typeface="Calibri" panose="020F0502020204030204" pitchFamily="34" charset="0"/>
                <a:ea typeface="Calibri" panose="020F0502020204030204" pitchFamily="34" charset="0"/>
                <a:cs typeface="Times New Roman" panose="02020603050405020304" pitchFamily="18" charset="0"/>
              </a:rPr>
              <a:t>Gain of function experiments- It is a counterpart of the loss of function experiment. It is performed in combination with the loss of function experiment to produce a finely operating desired gene. </a:t>
            </a:r>
          </a:p>
          <a:p>
            <a:pPr marL="342900" marR="0" lvl="0" indent="-342900">
              <a:lnSpc>
                <a:spcPct val="107000"/>
              </a:lnSpc>
              <a:spcBef>
                <a:spcPts val="0"/>
              </a:spcBef>
              <a:spcAft>
                <a:spcPts val="0"/>
              </a:spcAft>
              <a:buFont typeface="Symbol" panose="05050102010706020507" pitchFamily="18" charset="2"/>
              <a:buChar char=""/>
            </a:pPr>
            <a:r>
              <a:rPr lang="en-US" sz="1200" dirty="0" smtClean="0">
                <a:effectLst/>
                <a:latin typeface="Calibri" panose="020F0502020204030204" pitchFamily="34" charset="0"/>
                <a:ea typeface="Calibri" panose="020F0502020204030204" pitchFamily="34" charset="0"/>
                <a:cs typeface="Times New Roman" panose="02020603050405020304" pitchFamily="18" charset="0"/>
              </a:rPr>
              <a:t>Tracking experiments-  the experiment seeks to acquire info concerning the interaction and localization of the expected protein. The tracking experiment happens after the replacement of a wide-type gene with a fusion gene. </a:t>
            </a:r>
          </a:p>
          <a:p>
            <a:pPr marL="342900" marR="0" lvl="0" indent="-342900">
              <a:lnSpc>
                <a:spcPct val="107000"/>
              </a:lnSpc>
              <a:spcBef>
                <a:spcPts val="0"/>
              </a:spcBef>
              <a:spcAft>
                <a:spcPts val="0"/>
              </a:spcAft>
              <a:buFont typeface="Symbol" panose="05050102010706020507" pitchFamily="18" charset="2"/>
              <a:buChar char=""/>
            </a:pPr>
            <a:r>
              <a:rPr lang="en-US" sz="1200" dirty="0" smtClean="0">
                <a:effectLst/>
                <a:latin typeface="Calibri" panose="020F0502020204030204" pitchFamily="34" charset="0"/>
                <a:ea typeface="Calibri" panose="020F0502020204030204" pitchFamily="34" charset="0"/>
                <a:cs typeface="Times New Roman" panose="02020603050405020304" pitchFamily="18" charset="0"/>
              </a:rPr>
              <a:t>Expression studies- the expression studies are helpful in the discovery process, especially after producing specific proteins. Here, the DNA sequence is reintroduced into an organism after protein-coding occurs by replacing the reporter gene like an enzyme or GFP (</a:t>
            </a:r>
            <a:r>
              <a:rPr lang="en-US" sz="1200" dirty="0" err="1" smtClean="0">
                <a:effectLst/>
                <a:latin typeface="Calibri" panose="020F0502020204030204" pitchFamily="34" charset="0"/>
                <a:ea typeface="Calibri" panose="020F0502020204030204" pitchFamily="34" charset="0"/>
                <a:cs typeface="Times New Roman" panose="02020603050405020304" pitchFamily="18" charset="0"/>
              </a:rPr>
              <a:t>Ghiaccio</a:t>
            </a:r>
            <a:r>
              <a:rPr lang="en-US" sz="1200" dirty="0" smtClean="0">
                <a:effectLst/>
                <a:latin typeface="Calibri" panose="020F0502020204030204" pitchFamily="34" charset="0"/>
                <a:ea typeface="Calibri" panose="020F0502020204030204" pitchFamily="34" charset="0"/>
                <a:cs typeface="Times New Roman" panose="02020603050405020304" pitchFamily="18" charset="0"/>
              </a:rPr>
              <a:t> et al., 2019). </a:t>
            </a:r>
          </a:p>
          <a:p>
            <a:pPr marL="457200" marR="0">
              <a:lnSpc>
                <a:spcPct val="107000"/>
              </a:lnSpc>
              <a:spcBef>
                <a:spcPts val="0"/>
              </a:spcBef>
              <a:spcAft>
                <a:spcPts val="800"/>
              </a:spcAft>
            </a:pPr>
            <a:r>
              <a:rPr lang="en-US" sz="1200" dirty="0" smtClean="0">
                <a:effectLst/>
                <a:latin typeface="Calibri" panose="020F0502020204030204" pitchFamily="34" charset="0"/>
                <a:ea typeface="Calibri" panose="020F0502020204030204" pitchFamily="34" charset="0"/>
                <a:cs typeface="Times New Roman" panose="02020603050405020304" pitchFamily="18" charset="0"/>
              </a:rPr>
              <a:t> </a:t>
            </a:r>
          </a:p>
          <a:p>
            <a:endParaRPr lang="en-US" dirty="0"/>
          </a:p>
        </p:txBody>
      </p:sp>
      <p:sp>
        <p:nvSpPr>
          <p:cNvPr id="4" name="Slide Number Placeholder 3"/>
          <p:cNvSpPr>
            <a:spLocks noGrp="1"/>
          </p:cNvSpPr>
          <p:nvPr>
            <p:ph type="sldNum" sz="quarter" idx="10"/>
          </p:nvPr>
        </p:nvSpPr>
        <p:spPr/>
        <p:txBody>
          <a:bodyPr/>
          <a:lstStyle/>
          <a:p>
            <a:fld id="{7CD0F0D9-FB9E-4B10-9108-6DCCBD6D4606}" type="slidenum">
              <a:rPr lang="en-US" smtClean="0"/>
              <a:t>9</a:t>
            </a:fld>
            <a:endParaRPr lang="en-US"/>
          </a:p>
        </p:txBody>
      </p:sp>
    </p:spTree>
    <p:extLst>
      <p:ext uri="{BB962C8B-B14F-4D97-AF65-F5344CB8AC3E}">
        <p14:creationId xmlns:p14="http://schemas.microsoft.com/office/powerpoint/2010/main" val="245352111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342900" marR="0" lvl="0" indent="-342900">
              <a:lnSpc>
                <a:spcPct val="107000"/>
              </a:lnSpc>
              <a:spcBef>
                <a:spcPts val="0"/>
              </a:spcBef>
              <a:spcAft>
                <a:spcPts val="800"/>
              </a:spcAft>
              <a:buFont typeface="Symbol" panose="05050102010706020507" pitchFamily="18" charset="2"/>
              <a:buChar char=""/>
            </a:pPr>
            <a:r>
              <a:rPr lang="en-US" sz="1200" dirty="0" smtClean="0">
                <a:effectLst/>
                <a:latin typeface="Calibri" panose="020F0502020204030204" pitchFamily="34" charset="0"/>
                <a:ea typeface="Calibri" panose="020F0502020204030204" pitchFamily="34" charset="0"/>
                <a:cs typeface="Times New Roman" panose="02020603050405020304" pitchFamily="18" charset="0"/>
              </a:rPr>
              <a:t>Short-lived nature of gene therapy</a:t>
            </a:r>
          </a:p>
          <a:p>
            <a:pPr marL="0" marR="0">
              <a:lnSpc>
                <a:spcPct val="107000"/>
              </a:lnSpc>
              <a:spcBef>
                <a:spcPts val="0"/>
              </a:spcBef>
              <a:spcAft>
                <a:spcPts val="800"/>
              </a:spcAft>
            </a:pPr>
            <a:r>
              <a:rPr lang="en-US" sz="1200" dirty="0" smtClean="0">
                <a:effectLst/>
                <a:latin typeface="Calibri" panose="020F0502020204030204" pitchFamily="34" charset="0"/>
                <a:ea typeface="Calibri" panose="020F0502020204030204" pitchFamily="34" charset="0"/>
                <a:cs typeface="Times New Roman" panose="02020603050405020304" pitchFamily="18" charset="0"/>
              </a:rPr>
              <a:t>The problem associated with integrating therapeutic DNA into the genome is due to a rapid division of cells. It is difficult for gene therapy to achieve any long-term benefits of a patient undergoing multiple gene therapy. </a:t>
            </a:r>
          </a:p>
          <a:p>
            <a:pPr marL="342900" marR="0" lvl="0" indent="-342900">
              <a:lnSpc>
                <a:spcPct val="107000"/>
              </a:lnSpc>
              <a:spcBef>
                <a:spcPts val="0"/>
              </a:spcBef>
              <a:spcAft>
                <a:spcPts val="800"/>
              </a:spcAft>
              <a:buFont typeface="Symbol" panose="05050102010706020507" pitchFamily="18" charset="2"/>
              <a:buChar char=""/>
            </a:pPr>
            <a:r>
              <a:rPr lang="en-US" sz="1200" dirty="0" smtClean="0">
                <a:effectLst/>
                <a:latin typeface="Calibri" panose="020F0502020204030204" pitchFamily="34" charset="0"/>
                <a:ea typeface="Calibri" panose="020F0502020204030204" pitchFamily="34" charset="0"/>
                <a:cs typeface="Times New Roman" panose="02020603050405020304" pitchFamily="18" charset="0"/>
              </a:rPr>
              <a:t>Immune response</a:t>
            </a:r>
          </a:p>
          <a:p>
            <a:pPr marL="0" marR="0">
              <a:lnSpc>
                <a:spcPct val="107000"/>
              </a:lnSpc>
              <a:spcBef>
                <a:spcPts val="0"/>
              </a:spcBef>
              <a:spcAft>
                <a:spcPts val="800"/>
              </a:spcAft>
            </a:pPr>
            <a:r>
              <a:rPr lang="en-US" sz="1200" dirty="0" smtClean="0">
                <a:effectLst/>
                <a:latin typeface="Calibri" panose="020F0502020204030204" pitchFamily="34" charset="0"/>
                <a:ea typeface="Calibri" panose="020F0502020204030204" pitchFamily="34" charset="0"/>
                <a:cs typeface="Times New Roman" panose="02020603050405020304" pitchFamily="18" charset="0"/>
              </a:rPr>
              <a:t>The introduction of a foreign component makes the immune system evolve to attack it. This risks stimulating the immune system, thus reducing the gene therapy effectiveness. </a:t>
            </a:r>
          </a:p>
          <a:p>
            <a:pPr marL="342900" marR="0" lvl="0" indent="-342900">
              <a:lnSpc>
                <a:spcPct val="107000"/>
              </a:lnSpc>
              <a:spcBef>
                <a:spcPts val="0"/>
              </a:spcBef>
              <a:spcAft>
                <a:spcPts val="800"/>
              </a:spcAft>
              <a:buFont typeface="Symbol" panose="05050102010706020507" pitchFamily="18" charset="2"/>
              <a:buChar char=""/>
            </a:pPr>
            <a:r>
              <a:rPr lang="en-US" sz="1200" dirty="0" smtClean="0">
                <a:effectLst/>
                <a:latin typeface="Calibri" panose="020F0502020204030204" pitchFamily="34" charset="0"/>
                <a:ea typeface="Calibri" panose="020F0502020204030204" pitchFamily="34" charset="0"/>
                <a:cs typeface="Times New Roman" panose="02020603050405020304" pitchFamily="18" charset="0"/>
              </a:rPr>
              <a:t>Viral vector problems</a:t>
            </a:r>
          </a:p>
          <a:p>
            <a:pPr marL="0" marR="0">
              <a:lnSpc>
                <a:spcPct val="107000"/>
              </a:lnSpc>
              <a:spcBef>
                <a:spcPts val="0"/>
              </a:spcBef>
              <a:spcAft>
                <a:spcPts val="800"/>
              </a:spcAft>
            </a:pPr>
            <a:r>
              <a:rPr lang="en-US" sz="1200" dirty="0" smtClean="0">
                <a:effectLst/>
                <a:latin typeface="Calibri" panose="020F0502020204030204" pitchFamily="34" charset="0"/>
                <a:ea typeface="Calibri" panose="020F0502020204030204" pitchFamily="34" charset="0"/>
                <a:cs typeface="Times New Roman" panose="02020603050405020304" pitchFamily="18" charset="0"/>
              </a:rPr>
              <a:t>Viruses pose many potential problems to a patient, including toxicity, gene control, targeting issues, and immune and inflammatory problems. </a:t>
            </a:r>
          </a:p>
          <a:p>
            <a:pPr marL="342900" marR="0" lvl="0" indent="-342900">
              <a:lnSpc>
                <a:spcPct val="107000"/>
              </a:lnSpc>
              <a:spcBef>
                <a:spcPts val="0"/>
              </a:spcBef>
              <a:spcAft>
                <a:spcPts val="800"/>
              </a:spcAft>
              <a:buFont typeface="Symbol" panose="05050102010706020507" pitchFamily="18" charset="2"/>
              <a:buChar char=""/>
            </a:pPr>
            <a:r>
              <a:rPr lang="en-US" sz="1200" dirty="0" smtClean="0">
                <a:effectLst/>
                <a:latin typeface="Calibri" panose="020F0502020204030204" pitchFamily="34" charset="0"/>
                <a:ea typeface="Calibri" panose="020F0502020204030204" pitchFamily="34" charset="0"/>
                <a:cs typeface="Times New Roman" panose="02020603050405020304" pitchFamily="18" charset="0"/>
              </a:rPr>
              <a:t>Multigene disorders</a:t>
            </a:r>
          </a:p>
          <a:p>
            <a:pPr marL="0" marR="0">
              <a:lnSpc>
                <a:spcPct val="107000"/>
              </a:lnSpc>
              <a:spcBef>
                <a:spcPts val="0"/>
              </a:spcBef>
              <a:spcAft>
                <a:spcPts val="800"/>
              </a:spcAft>
            </a:pPr>
            <a:r>
              <a:rPr lang="en-US" sz="1200" dirty="0" smtClean="0">
                <a:effectLst/>
                <a:latin typeface="Calibri" panose="020F0502020204030204" pitchFamily="34" charset="0"/>
                <a:ea typeface="Calibri" panose="020F0502020204030204" pitchFamily="34" charset="0"/>
                <a:cs typeface="Times New Roman" panose="02020603050405020304" pitchFamily="18" charset="0"/>
              </a:rPr>
              <a:t>Some conditions such as arthritis, high blood pressure, diabetes, heart diseases, and Alzheimer's disease develop due to a combination of effects due to a variation of many genes. These conditions are challenging to treat by the use of gene therapy. </a:t>
            </a:r>
          </a:p>
          <a:p>
            <a:endParaRPr lang="en-US" dirty="0"/>
          </a:p>
        </p:txBody>
      </p:sp>
      <p:sp>
        <p:nvSpPr>
          <p:cNvPr id="4" name="Slide Number Placeholder 3"/>
          <p:cNvSpPr>
            <a:spLocks noGrp="1"/>
          </p:cNvSpPr>
          <p:nvPr>
            <p:ph type="sldNum" sz="quarter" idx="10"/>
          </p:nvPr>
        </p:nvSpPr>
        <p:spPr/>
        <p:txBody>
          <a:bodyPr/>
          <a:lstStyle/>
          <a:p>
            <a:fld id="{7CD0F0D9-FB9E-4B10-9108-6DCCBD6D4606}" type="slidenum">
              <a:rPr lang="en-US" smtClean="0"/>
              <a:t>10</a:t>
            </a:fld>
            <a:endParaRPr lang="en-US"/>
          </a:p>
        </p:txBody>
      </p:sp>
    </p:spTree>
    <p:extLst>
      <p:ext uri="{BB962C8B-B14F-4D97-AF65-F5344CB8AC3E}">
        <p14:creationId xmlns:p14="http://schemas.microsoft.com/office/powerpoint/2010/main" val="350638383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sp>
          <p:nvSpPr>
            <p:cNvPr id="15" name="Freeform 14"/>
            <p:cNvSpPr/>
            <p:nvPr/>
          </p:nvSpPr>
          <p:spPr>
            <a:xfrm>
              <a:off x="0" y="-7862"/>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5/3/2021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5/3/2021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5/3/2021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5/3/2021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5/3/2021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5/3/2021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dirty="0"/>
              <a:t>5/3/2021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5/3/2021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2A54C80-263E-416B-A8E0-580EDEADCBDC}" type="datetimeFigureOut">
              <a:rPr lang="en-US" dirty="0"/>
              <a:t>5/3/2021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5/3/2021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42A54C80-263E-416B-A8E0-580EDEADCBDC}" type="datetimeFigureOut">
              <a:rPr lang="en-US" dirty="0"/>
              <a:t>5/3/2021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5/3/2021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5/3/2021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5/3/2021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smtClean="0"/>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42A54C80-263E-416B-A8E0-580EDEADCBDC}" type="datetimeFigureOut">
              <a:rPr lang="en-US" dirty="0"/>
              <a:t>5/3/2021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5/3/2021</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44" name="Group 43"/>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5/3/2021</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65" r:id="rId2"/>
    <p:sldLayoutId id="2147483651" r:id="rId3"/>
    <p:sldLayoutId id="2147483666" r:id="rId4"/>
    <p:sldLayoutId id="2147483653" r:id="rId5"/>
    <p:sldLayoutId id="2147483654" r:id="rId6"/>
    <p:sldLayoutId id="2147483655" r:id="rId7"/>
    <p:sldLayoutId id="2147483667" r:id="rId8"/>
    <p:sldLayoutId id="2147483657" r:id="rId9"/>
    <p:sldLayoutId id="2147483660" r:id="rId10"/>
    <p:sldLayoutId id="2147483661" r:id="rId11"/>
    <p:sldLayoutId id="2147483662" r:id="rId12"/>
    <p:sldLayoutId id="2147483663" r:id="rId13"/>
    <p:sldLayoutId id="2147483664" r:id="rId14"/>
    <p:sldLayoutId id="2147483668" r:id="rId15"/>
    <p:sldLayoutId id="2147483659"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3" y="609599"/>
            <a:ext cx="10693031" cy="5373757"/>
          </a:xfrm>
        </p:spPr>
        <p:txBody>
          <a:bodyPr>
            <a:normAutofit fontScale="90000"/>
          </a:bodyPr>
          <a:lstStyle/>
          <a:p>
            <a:pPr marL="0" marR="0" algn="ctr">
              <a:lnSpc>
                <a:spcPct val="200000"/>
              </a:lnSpc>
              <a:spcBef>
                <a:spcPts val="0"/>
              </a:spcBef>
              <a:spcAft>
                <a:spcPts val="800"/>
              </a:spcAft>
            </a:pPr>
            <a:r>
              <a:rPr lang="en-US" sz="4900" dirty="0" smtClean="0">
                <a:latin typeface="Times New Roman" panose="02020603050405020304" pitchFamily="18" charset="0"/>
                <a:ea typeface="Calibri" panose="020F0502020204030204" pitchFamily="34" charset="0"/>
                <a:cs typeface="Times New Roman" panose="02020603050405020304" pitchFamily="18" charset="0"/>
              </a:rPr>
              <a:t>Gene Therapy</a:t>
            </a:r>
            <a:r>
              <a:rPr lang="en-US" dirty="0" smtClean="0">
                <a:latin typeface="Times New Roman" panose="02020603050405020304" pitchFamily="18" charset="0"/>
                <a:ea typeface="Calibri" panose="020F0502020204030204" pitchFamily="34" charset="0"/>
                <a:cs typeface="Times New Roman" panose="02020603050405020304" pitchFamily="18" charset="0"/>
              </a:rPr>
              <a:t/>
            </a:r>
            <a:br>
              <a:rPr lang="en-US" dirty="0" smtClean="0">
                <a:latin typeface="Times New Roman" panose="02020603050405020304" pitchFamily="18" charset="0"/>
                <a:ea typeface="Calibri" panose="020F0502020204030204" pitchFamily="34" charset="0"/>
                <a:cs typeface="Times New Roman" panose="02020603050405020304" pitchFamily="18" charset="0"/>
              </a:rPr>
            </a:br>
            <a:r>
              <a:rPr lang="en-US" dirty="0" smtClean="0">
                <a:latin typeface="Times New Roman" panose="02020603050405020304" pitchFamily="18" charset="0"/>
                <a:ea typeface="Calibri" panose="020F0502020204030204" pitchFamily="34" charset="0"/>
                <a:cs typeface="Times New Roman" panose="02020603050405020304" pitchFamily="18" charset="0"/>
              </a:rPr>
              <a:t>Name</a:t>
            </a:r>
            <a:r>
              <a:rPr lang="en-US" sz="3200" dirty="0">
                <a:latin typeface="Calibri" panose="020F0502020204030204" pitchFamily="34" charset="0"/>
                <a:ea typeface="Calibri" panose="020F0502020204030204" pitchFamily="34" charset="0"/>
                <a:cs typeface="Times New Roman" panose="02020603050405020304" pitchFamily="18" charset="0"/>
              </a:rPr>
              <a:t/>
            </a:r>
            <a:br>
              <a:rPr lang="en-US" sz="3200" dirty="0">
                <a:latin typeface="Calibri" panose="020F0502020204030204" pitchFamily="34" charset="0"/>
                <a:ea typeface="Calibri" panose="020F0502020204030204" pitchFamily="34" charset="0"/>
                <a:cs typeface="Times New Roman" panose="02020603050405020304" pitchFamily="18" charset="0"/>
              </a:rPr>
            </a:br>
            <a:r>
              <a:rPr lang="en-US" dirty="0">
                <a:latin typeface="Times New Roman" panose="02020603050405020304" pitchFamily="18" charset="0"/>
                <a:ea typeface="Calibri" panose="020F0502020204030204" pitchFamily="34" charset="0"/>
                <a:cs typeface="Times New Roman" panose="02020603050405020304" pitchFamily="18" charset="0"/>
              </a:rPr>
              <a:t>Institution affiliation</a:t>
            </a:r>
            <a:r>
              <a:rPr lang="en-US" sz="3200" dirty="0">
                <a:latin typeface="Calibri" panose="020F0502020204030204" pitchFamily="34" charset="0"/>
                <a:ea typeface="Calibri" panose="020F0502020204030204" pitchFamily="34" charset="0"/>
                <a:cs typeface="Times New Roman" panose="02020603050405020304" pitchFamily="18" charset="0"/>
              </a:rPr>
              <a:t/>
            </a:r>
            <a:br>
              <a:rPr lang="en-US" sz="3200" dirty="0">
                <a:latin typeface="Calibri" panose="020F0502020204030204" pitchFamily="34" charset="0"/>
                <a:ea typeface="Calibri" panose="020F0502020204030204" pitchFamily="34" charset="0"/>
                <a:cs typeface="Times New Roman" panose="02020603050405020304" pitchFamily="18" charset="0"/>
              </a:rPr>
            </a:br>
            <a:r>
              <a:rPr lang="en-US" dirty="0">
                <a:latin typeface="Times New Roman" panose="02020603050405020304" pitchFamily="18" charset="0"/>
                <a:ea typeface="Calibri" panose="020F0502020204030204" pitchFamily="34" charset="0"/>
                <a:cs typeface="Times New Roman" panose="02020603050405020304" pitchFamily="18" charset="0"/>
              </a:rPr>
              <a:t>Course name</a:t>
            </a:r>
            <a:r>
              <a:rPr lang="en-US" sz="3200" dirty="0">
                <a:latin typeface="Calibri" panose="020F0502020204030204" pitchFamily="34" charset="0"/>
                <a:ea typeface="Calibri" panose="020F0502020204030204" pitchFamily="34" charset="0"/>
                <a:cs typeface="Times New Roman" panose="02020603050405020304" pitchFamily="18" charset="0"/>
              </a:rPr>
              <a:t/>
            </a:r>
            <a:br>
              <a:rPr lang="en-US" sz="3200" dirty="0">
                <a:latin typeface="Calibri" panose="020F0502020204030204" pitchFamily="34" charset="0"/>
                <a:ea typeface="Calibri" panose="020F0502020204030204" pitchFamily="34" charset="0"/>
                <a:cs typeface="Times New Roman" panose="02020603050405020304" pitchFamily="18" charset="0"/>
              </a:rPr>
            </a:br>
            <a:r>
              <a:rPr lang="en-US" dirty="0">
                <a:latin typeface="Times New Roman" panose="02020603050405020304" pitchFamily="18" charset="0"/>
                <a:ea typeface="Calibri" panose="020F0502020204030204" pitchFamily="34" charset="0"/>
                <a:cs typeface="Times New Roman" panose="02020603050405020304" pitchFamily="18" charset="0"/>
              </a:rPr>
              <a:t>Instructor</a:t>
            </a:r>
            <a:r>
              <a:rPr lang="en-US" sz="3200" dirty="0">
                <a:latin typeface="Calibri" panose="020F0502020204030204" pitchFamily="34" charset="0"/>
                <a:ea typeface="Calibri" panose="020F0502020204030204" pitchFamily="34" charset="0"/>
                <a:cs typeface="Times New Roman" panose="02020603050405020304" pitchFamily="18" charset="0"/>
              </a:rPr>
              <a:t/>
            </a:r>
            <a:br>
              <a:rPr lang="en-US" sz="3200" dirty="0">
                <a:latin typeface="Calibri" panose="020F0502020204030204" pitchFamily="34" charset="0"/>
                <a:ea typeface="Calibri" panose="020F0502020204030204" pitchFamily="34" charset="0"/>
                <a:cs typeface="Times New Roman" panose="02020603050405020304" pitchFamily="18" charset="0"/>
              </a:rPr>
            </a:br>
            <a:r>
              <a:rPr lang="en-US" dirty="0">
                <a:latin typeface="Times New Roman" panose="02020603050405020304" pitchFamily="18" charset="0"/>
                <a:ea typeface="Calibri" panose="020F0502020204030204" pitchFamily="34" charset="0"/>
                <a:cs typeface="Times New Roman" panose="02020603050405020304" pitchFamily="18" charset="0"/>
              </a:rPr>
              <a:t>Date</a:t>
            </a:r>
            <a:r>
              <a:rPr lang="en-US" sz="3200" dirty="0">
                <a:latin typeface="Calibri" panose="020F0502020204030204" pitchFamily="34" charset="0"/>
                <a:ea typeface="Calibri" panose="020F0502020204030204" pitchFamily="34" charset="0"/>
                <a:cs typeface="Times New Roman" panose="02020603050405020304" pitchFamily="18" charset="0"/>
              </a:rPr>
              <a:t/>
            </a:r>
            <a:br>
              <a:rPr lang="en-US" sz="3200" dirty="0">
                <a:latin typeface="Calibri" panose="020F0502020204030204" pitchFamily="34" charset="0"/>
                <a:ea typeface="Calibri" panose="020F0502020204030204" pitchFamily="34" charset="0"/>
                <a:cs typeface="Times New Roman" panose="02020603050405020304" pitchFamily="18" charset="0"/>
              </a:rPr>
            </a:br>
            <a:endParaRPr lang="en-US" dirty="0"/>
          </a:p>
        </p:txBody>
      </p:sp>
    </p:spTree>
    <p:extLst>
      <p:ext uri="{BB962C8B-B14F-4D97-AF65-F5344CB8AC3E}">
        <p14:creationId xmlns:p14="http://schemas.microsoft.com/office/powerpoint/2010/main" val="57208170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ctr"/>
            <a:r>
              <a:rPr lang="en-US" sz="4400" dirty="0" smtClean="0"/>
              <a:t>Problems associated with Gene Therapy</a:t>
            </a:r>
            <a:endParaRPr lang="en-US" sz="4400" dirty="0"/>
          </a:p>
        </p:txBody>
      </p:sp>
      <p:sp>
        <p:nvSpPr>
          <p:cNvPr id="3" name="Content Placeholder 2"/>
          <p:cNvSpPr>
            <a:spLocks noGrp="1"/>
          </p:cNvSpPr>
          <p:nvPr>
            <p:ph idx="1"/>
          </p:nvPr>
        </p:nvSpPr>
        <p:spPr/>
        <p:txBody>
          <a:bodyPr>
            <a:normAutofit/>
          </a:bodyPr>
          <a:lstStyle/>
          <a:p>
            <a:r>
              <a:rPr lang="en-US" sz="3600" dirty="0" smtClean="0"/>
              <a:t>Short-lived nature of gene therapy</a:t>
            </a:r>
          </a:p>
          <a:p>
            <a:r>
              <a:rPr lang="en-US" sz="3600" dirty="0" smtClean="0"/>
              <a:t>Immune response</a:t>
            </a:r>
          </a:p>
          <a:p>
            <a:r>
              <a:rPr lang="en-US" sz="3600" dirty="0" smtClean="0"/>
              <a:t>Viral vector problems</a:t>
            </a:r>
          </a:p>
          <a:p>
            <a:r>
              <a:rPr lang="en-US" sz="3600" dirty="0" smtClean="0"/>
              <a:t>Multigene disorders</a:t>
            </a:r>
            <a:endParaRPr lang="en-US" sz="3600" dirty="0"/>
          </a:p>
        </p:txBody>
      </p:sp>
    </p:spTree>
    <p:extLst>
      <p:ext uri="{BB962C8B-B14F-4D97-AF65-F5344CB8AC3E}">
        <p14:creationId xmlns:p14="http://schemas.microsoft.com/office/powerpoint/2010/main" val="376009544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4400" dirty="0" smtClean="0"/>
              <a:t>Conclusion </a:t>
            </a:r>
            <a:endParaRPr lang="en-US" sz="4400" dirty="0"/>
          </a:p>
        </p:txBody>
      </p:sp>
      <p:sp>
        <p:nvSpPr>
          <p:cNvPr id="3" name="Content Placeholder 2"/>
          <p:cNvSpPr>
            <a:spLocks noGrp="1"/>
          </p:cNvSpPr>
          <p:nvPr>
            <p:ph idx="1"/>
          </p:nvPr>
        </p:nvSpPr>
        <p:spPr>
          <a:xfrm>
            <a:off x="677334" y="2902226"/>
            <a:ext cx="8596668" cy="3139136"/>
          </a:xfrm>
        </p:spPr>
        <p:txBody>
          <a:bodyPr>
            <a:normAutofit/>
          </a:bodyPr>
          <a:lstStyle/>
          <a:p>
            <a:r>
              <a:rPr lang="en-US" sz="3600" dirty="0" smtClean="0"/>
              <a:t>Gene Therapy uses DNA to facilitate cure of a disease.</a:t>
            </a:r>
          </a:p>
          <a:p>
            <a:r>
              <a:rPr lang="en-US" sz="3600" dirty="0" smtClean="0"/>
              <a:t>The process involves modification of genes.</a:t>
            </a:r>
          </a:p>
        </p:txBody>
      </p:sp>
    </p:spTree>
    <p:extLst>
      <p:ext uri="{BB962C8B-B14F-4D97-AF65-F5344CB8AC3E}">
        <p14:creationId xmlns:p14="http://schemas.microsoft.com/office/powerpoint/2010/main" val="40725621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References </a:t>
            </a:r>
            <a:endParaRPr lang="en-US" dirty="0"/>
          </a:p>
        </p:txBody>
      </p:sp>
      <p:sp>
        <p:nvSpPr>
          <p:cNvPr id="3" name="Content Placeholder 2"/>
          <p:cNvSpPr>
            <a:spLocks noGrp="1"/>
          </p:cNvSpPr>
          <p:nvPr>
            <p:ph idx="1"/>
          </p:nvPr>
        </p:nvSpPr>
        <p:spPr>
          <a:xfrm>
            <a:off x="677334" y="1550505"/>
            <a:ext cx="10434614" cy="4490858"/>
          </a:xfrm>
        </p:spPr>
        <p:txBody>
          <a:bodyPr>
            <a:normAutofit fontScale="85000" lnSpcReduction="20000"/>
          </a:bodyPr>
          <a:lstStyle/>
          <a:p>
            <a:pPr marL="914400" indent="-457200">
              <a:lnSpc>
                <a:spcPct val="107000"/>
              </a:lnSpc>
              <a:spcBef>
                <a:spcPts val="0"/>
              </a:spcBef>
            </a:pPr>
            <a:r>
              <a:rPr lang="en-US" sz="3200" dirty="0">
                <a:latin typeface="Calibri" panose="020F0502020204030204" pitchFamily="34" charset="0"/>
                <a:ea typeface="Calibri" panose="020F0502020204030204" pitchFamily="34" charset="0"/>
                <a:cs typeface="Times New Roman" panose="02020603050405020304" pitchFamily="18" charset="0"/>
              </a:rPr>
              <a:t>Asher, D. R., </a:t>
            </a:r>
            <a:r>
              <a:rPr lang="en-US" sz="3200" dirty="0" err="1">
                <a:latin typeface="Calibri" panose="020F0502020204030204" pitchFamily="34" charset="0"/>
                <a:ea typeface="Calibri" panose="020F0502020204030204" pitchFamily="34" charset="0"/>
                <a:cs typeface="Times New Roman" panose="02020603050405020304" pitchFamily="18" charset="0"/>
              </a:rPr>
              <a:t>Thapa</a:t>
            </a:r>
            <a:r>
              <a:rPr lang="en-US" sz="3200" dirty="0">
                <a:latin typeface="Calibri" panose="020F0502020204030204" pitchFamily="34" charset="0"/>
                <a:ea typeface="Calibri" panose="020F0502020204030204" pitchFamily="34" charset="0"/>
                <a:cs typeface="Times New Roman" panose="02020603050405020304" pitchFamily="18" charset="0"/>
              </a:rPr>
              <a:t>, K., </a:t>
            </a:r>
            <a:r>
              <a:rPr lang="en-US" sz="3200" dirty="0" err="1">
                <a:latin typeface="Calibri" panose="020F0502020204030204" pitchFamily="34" charset="0"/>
                <a:ea typeface="Calibri" panose="020F0502020204030204" pitchFamily="34" charset="0"/>
                <a:cs typeface="Times New Roman" panose="02020603050405020304" pitchFamily="18" charset="0"/>
              </a:rPr>
              <a:t>Dharia</a:t>
            </a:r>
            <a:r>
              <a:rPr lang="en-US" sz="3200" dirty="0">
                <a:latin typeface="Calibri" panose="020F0502020204030204" pitchFamily="34" charset="0"/>
                <a:ea typeface="Calibri" panose="020F0502020204030204" pitchFamily="34" charset="0"/>
                <a:cs typeface="Times New Roman" panose="02020603050405020304" pitchFamily="18" charset="0"/>
              </a:rPr>
              <a:t>, S. D., Khan, N., Potter, R. A., </a:t>
            </a:r>
            <a:r>
              <a:rPr lang="en-US" sz="3200" dirty="0" err="1">
                <a:latin typeface="Calibri" panose="020F0502020204030204" pitchFamily="34" charset="0"/>
                <a:ea typeface="Calibri" panose="020F0502020204030204" pitchFamily="34" charset="0"/>
                <a:cs typeface="Times New Roman" panose="02020603050405020304" pitchFamily="18" charset="0"/>
              </a:rPr>
              <a:t>Rodino-Klapac</a:t>
            </a:r>
            <a:r>
              <a:rPr lang="en-US" sz="3200" dirty="0">
                <a:latin typeface="Calibri" panose="020F0502020204030204" pitchFamily="34" charset="0"/>
                <a:ea typeface="Calibri" panose="020F0502020204030204" pitchFamily="34" charset="0"/>
                <a:cs typeface="Times New Roman" panose="02020603050405020304" pitchFamily="18" charset="0"/>
              </a:rPr>
              <a:t>, L. R., &amp; </a:t>
            </a:r>
            <a:r>
              <a:rPr lang="en-US" sz="3200" dirty="0" err="1">
                <a:latin typeface="Calibri" panose="020F0502020204030204" pitchFamily="34" charset="0"/>
                <a:ea typeface="Calibri" panose="020F0502020204030204" pitchFamily="34" charset="0"/>
                <a:cs typeface="Times New Roman" panose="02020603050405020304" pitchFamily="18" charset="0"/>
              </a:rPr>
              <a:t>Mendell</a:t>
            </a:r>
            <a:r>
              <a:rPr lang="en-US" sz="3200" dirty="0">
                <a:latin typeface="Calibri" panose="020F0502020204030204" pitchFamily="34" charset="0"/>
                <a:ea typeface="Calibri" panose="020F0502020204030204" pitchFamily="34" charset="0"/>
                <a:cs typeface="Times New Roman" panose="02020603050405020304" pitchFamily="18" charset="0"/>
              </a:rPr>
              <a:t>, J. R. (2020). Clinical development on the frontier: gene therapy for </a:t>
            </a:r>
            <a:r>
              <a:rPr lang="en-US" sz="3200" dirty="0" err="1">
                <a:latin typeface="Calibri" panose="020F0502020204030204" pitchFamily="34" charset="0"/>
                <a:ea typeface="Calibri" panose="020F0502020204030204" pitchFamily="34" charset="0"/>
                <a:cs typeface="Times New Roman" panose="02020603050405020304" pitchFamily="18" charset="0"/>
              </a:rPr>
              <a:t>Duchenne</a:t>
            </a:r>
            <a:r>
              <a:rPr lang="en-US" sz="3200" dirty="0">
                <a:latin typeface="Calibri" panose="020F0502020204030204" pitchFamily="34" charset="0"/>
                <a:ea typeface="Calibri" panose="020F0502020204030204" pitchFamily="34" charset="0"/>
                <a:cs typeface="Times New Roman" panose="02020603050405020304" pitchFamily="18" charset="0"/>
              </a:rPr>
              <a:t> muscular dystrophy. </a:t>
            </a:r>
            <a:r>
              <a:rPr lang="en-US" sz="3200" i="1" dirty="0">
                <a:latin typeface="Calibri" panose="020F0502020204030204" pitchFamily="34" charset="0"/>
                <a:ea typeface="Calibri" panose="020F0502020204030204" pitchFamily="34" charset="0"/>
                <a:cs typeface="Times New Roman" panose="02020603050405020304" pitchFamily="18" charset="0"/>
              </a:rPr>
              <a:t>Expert opinion on biological therapy</a:t>
            </a:r>
            <a:r>
              <a:rPr lang="en-US" sz="3200" dirty="0">
                <a:latin typeface="Calibri" panose="020F0502020204030204" pitchFamily="34" charset="0"/>
                <a:ea typeface="Calibri" panose="020F0502020204030204" pitchFamily="34" charset="0"/>
                <a:cs typeface="Times New Roman" panose="02020603050405020304" pitchFamily="18" charset="0"/>
              </a:rPr>
              <a:t>, </a:t>
            </a:r>
            <a:r>
              <a:rPr lang="en-US" sz="3200" i="1" dirty="0">
                <a:latin typeface="Calibri" panose="020F0502020204030204" pitchFamily="34" charset="0"/>
                <a:ea typeface="Calibri" panose="020F0502020204030204" pitchFamily="34" charset="0"/>
                <a:cs typeface="Times New Roman" panose="02020603050405020304" pitchFamily="18" charset="0"/>
              </a:rPr>
              <a:t>20</a:t>
            </a:r>
            <a:r>
              <a:rPr lang="en-US" sz="3200" dirty="0">
                <a:latin typeface="Calibri" panose="020F0502020204030204" pitchFamily="34" charset="0"/>
                <a:ea typeface="Calibri" panose="020F0502020204030204" pitchFamily="34" charset="0"/>
                <a:cs typeface="Times New Roman" panose="02020603050405020304" pitchFamily="18" charset="0"/>
              </a:rPr>
              <a:t>(3), 263-274.</a:t>
            </a:r>
          </a:p>
          <a:p>
            <a:pPr marL="914400" indent="-457200">
              <a:lnSpc>
                <a:spcPct val="107000"/>
              </a:lnSpc>
              <a:spcBef>
                <a:spcPts val="0"/>
              </a:spcBef>
            </a:pPr>
            <a:r>
              <a:rPr lang="en-US" sz="3200" dirty="0" err="1">
                <a:latin typeface="Calibri" panose="020F0502020204030204" pitchFamily="34" charset="0"/>
                <a:ea typeface="Calibri" panose="020F0502020204030204" pitchFamily="34" charset="0"/>
                <a:cs typeface="Times New Roman" panose="02020603050405020304" pitchFamily="18" charset="0"/>
              </a:rPr>
              <a:t>Ghiaccio</a:t>
            </a:r>
            <a:r>
              <a:rPr lang="en-US" sz="3200" dirty="0">
                <a:latin typeface="Calibri" panose="020F0502020204030204" pitchFamily="34" charset="0"/>
                <a:ea typeface="Calibri" panose="020F0502020204030204" pitchFamily="34" charset="0"/>
                <a:cs typeface="Times New Roman" panose="02020603050405020304" pitchFamily="18" charset="0"/>
              </a:rPr>
              <a:t>, V., Chappell, M., </a:t>
            </a:r>
            <a:r>
              <a:rPr lang="en-US" sz="3200" dirty="0" err="1">
                <a:latin typeface="Calibri" panose="020F0502020204030204" pitchFamily="34" charset="0"/>
                <a:ea typeface="Calibri" panose="020F0502020204030204" pitchFamily="34" charset="0"/>
                <a:cs typeface="Times New Roman" panose="02020603050405020304" pitchFamily="18" charset="0"/>
              </a:rPr>
              <a:t>Rivella</a:t>
            </a:r>
            <a:r>
              <a:rPr lang="en-US" sz="3200" dirty="0">
                <a:latin typeface="Calibri" panose="020F0502020204030204" pitchFamily="34" charset="0"/>
                <a:ea typeface="Calibri" panose="020F0502020204030204" pitchFamily="34" charset="0"/>
                <a:cs typeface="Times New Roman" panose="02020603050405020304" pitchFamily="18" charset="0"/>
              </a:rPr>
              <a:t>, S., &amp; Breda, L. (2019). Gene therapy for beta-</a:t>
            </a:r>
            <a:r>
              <a:rPr lang="en-US" sz="3200" dirty="0" err="1">
                <a:latin typeface="Calibri" panose="020F0502020204030204" pitchFamily="34" charset="0"/>
                <a:ea typeface="Calibri" panose="020F0502020204030204" pitchFamily="34" charset="0"/>
                <a:cs typeface="Times New Roman" panose="02020603050405020304" pitchFamily="18" charset="0"/>
              </a:rPr>
              <a:t>hemoglobinopathies</a:t>
            </a:r>
            <a:r>
              <a:rPr lang="en-US" sz="3200" dirty="0">
                <a:latin typeface="Calibri" panose="020F0502020204030204" pitchFamily="34" charset="0"/>
                <a:ea typeface="Calibri" panose="020F0502020204030204" pitchFamily="34" charset="0"/>
                <a:cs typeface="Times New Roman" panose="02020603050405020304" pitchFamily="18" charset="0"/>
              </a:rPr>
              <a:t>: milestones, new therapies, and challenges. </a:t>
            </a:r>
            <a:r>
              <a:rPr lang="en-US" sz="3200" i="1" dirty="0">
                <a:latin typeface="Calibri" panose="020F0502020204030204" pitchFamily="34" charset="0"/>
                <a:ea typeface="Calibri" panose="020F0502020204030204" pitchFamily="34" charset="0"/>
                <a:cs typeface="Times New Roman" panose="02020603050405020304" pitchFamily="18" charset="0"/>
              </a:rPr>
              <a:t>Molecular diagnosis &amp; therapy</a:t>
            </a:r>
            <a:r>
              <a:rPr lang="en-US" sz="3200" dirty="0">
                <a:latin typeface="Calibri" panose="020F0502020204030204" pitchFamily="34" charset="0"/>
                <a:ea typeface="Calibri" panose="020F0502020204030204" pitchFamily="34" charset="0"/>
                <a:cs typeface="Times New Roman" panose="02020603050405020304" pitchFamily="18" charset="0"/>
              </a:rPr>
              <a:t>, </a:t>
            </a:r>
            <a:r>
              <a:rPr lang="en-US" sz="3200" i="1" dirty="0">
                <a:latin typeface="Calibri" panose="020F0502020204030204" pitchFamily="34" charset="0"/>
                <a:ea typeface="Calibri" panose="020F0502020204030204" pitchFamily="34" charset="0"/>
                <a:cs typeface="Times New Roman" panose="02020603050405020304" pitchFamily="18" charset="0"/>
              </a:rPr>
              <a:t>23</a:t>
            </a:r>
            <a:r>
              <a:rPr lang="en-US" sz="3200" dirty="0">
                <a:latin typeface="Calibri" panose="020F0502020204030204" pitchFamily="34" charset="0"/>
                <a:ea typeface="Calibri" panose="020F0502020204030204" pitchFamily="34" charset="0"/>
                <a:cs typeface="Times New Roman" panose="02020603050405020304" pitchFamily="18" charset="0"/>
              </a:rPr>
              <a:t>(2), 173-186.</a:t>
            </a:r>
          </a:p>
          <a:p>
            <a:pPr marL="914400" marR="0" indent="-457200">
              <a:lnSpc>
                <a:spcPct val="107000"/>
              </a:lnSpc>
              <a:spcBef>
                <a:spcPts val="0"/>
              </a:spcBef>
              <a:spcAft>
                <a:spcPts val="800"/>
              </a:spcAft>
            </a:pPr>
            <a:r>
              <a:rPr lang="en-US" sz="3200" dirty="0" err="1">
                <a:latin typeface="Calibri" panose="020F0502020204030204" pitchFamily="34" charset="0"/>
                <a:ea typeface="Calibri" panose="020F0502020204030204" pitchFamily="34" charset="0"/>
                <a:cs typeface="Times New Roman" panose="02020603050405020304" pitchFamily="18" charset="0"/>
              </a:rPr>
              <a:t>Ugwu</a:t>
            </a:r>
            <a:r>
              <a:rPr lang="en-US" sz="3200" dirty="0">
                <a:latin typeface="Calibri" panose="020F0502020204030204" pitchFamily="34" charset="0"/>
                <a:ea typeface="Calibri" panose="020F0502020204030204" pitchFamily="34" charset="0"/>
                <a:cs typeface="Times New Roman" panose="02020603050405020304" pitchFamily="18" charset="0"/>
              </a:rPr>
              <a:t>, G. C., </a:t>
            </a:r>
            <a:r>
              <a:rPr lang="en-US" sz="3200" dirty="0" err="1">
                <a:latin typeface="Calibri" panose="020F0502020204030204" pitchFamily="34" charset="0"/>
                <a:ea typeface="Calibri" panose="020F0502020204030204" pitchFamily="34" charset="0"/>
                <a:cs typeface="Times New Roman" panose="02020603050405020304" pitchFamily="18" charset="0"/>
              </a:rPr>
              <a:t>Egbuji</a:t>
            </a:r>
            <a:r>
              <a:rPr lang="en-US" sz="3200" dirty="0">
                <a:latin typeface="Calibri" panose="020F0502020204030204" pitchFamily="34" charset="0"/>
                <a:ea typeface="Calibri" panose="020F0502020204030204" pitchFamily="34" charset="0"/>
                <a:cs typeface="Times New Roman" panose="02020603050405020304" pitchFamily="18" charset="0"/>
              </a:rPr>
              <a:t>, J. V. I., </a:t>
            </a:r>
            <a:r>
              <a:rPr lang="en-US" sz="3200" dirty="0" err="1">
                <a:latin typeface="Calibri" panose="020F0502020204030204" pitchFamily="34" charset="0"/>
                <a:ea typeface="Calibri" panose="020F0502020204030204" pitchFamily="34" charset="0"/>
                <a:cs typeface="Times New Roman" panose="02020603050405020304" pitchFamily="18" charset="0"/>
              </a:rPr>
              <a:t>Okanya</a:t>
            </a:r>
            <a:r>
              <a:rPr lang="en-US" sz="3200" dirty="0">
                <a:latin typeface="Calibri" panose="020F0502020204030204" pitchFamily="34" charset="0"/>
                <a:ea typeface="Calibri" panose="020F0502020204030204" pitchFamily="34" charset="0"/>
                <a:cs typeface="Times New Roman" panose="02020603050405020304" pitchFamily="18" charset="0"/>
              </a:rPr>
              <a:t>, L. C., </a:t>
            </a:r>
            <a:r>
              <a:rPr lang="en-US" sz="3200" dirty="0" err="1">
                <a:latin typeface="Calibri" panose="020F0502020204030204" pitchFamily="34" charset="0"/>
                <a:ea typeface="Calibri" panose="020F0502020204030204" pitchFamily="34" charset="0"/>
                <a:cs typeface="Times New Roman" panose="02020603050405020304" pitchFamily="18" charset="0"/>
              </a:rPr>
              <a:t>Omeje</a:t>
            </a:r>
            <a:r>
              <a:rPr lang="en-US" sz="3200" dirty="0">
                <a:latin typeface="Calibri" panose="020F0502020204030204" pitchFamily="34" charset="0"/>
                <a:ea typeface="Calibri" panose="020F0502020204030204" pitchFamily="34" charset="0"/>
                <a:cs typeface="Times New Roman" panose="02020603050405020304" pitchFamily="18" charset="0"/>
              </a:rPr>
              <a:t>, J. N., &amp; </a:t>
            </a:r>
            <a:r>
              <a:rPr lang="en-US" sz="3200" dirty="0" err="1">
                <a:latin typeface="Calibri" panose="020F0502020204030204" pitchFamily="34" charset="0"/>
                <a:ea typeface="Calibri" panose="020F0502020204030204" pitchFamily="34" charset="0"/>
                <a:cs typeface="Times New Roman" panose="02020603050405020304" pitchFamily="18" charset="0"/>
              </a:rPr>
              <a:t>Eyo</a:t>
            </a:r>
            <a:r>
              <a:rPr lang="en-US" sz="3200" dirty="0">
                <a:latin typeface="Calibri" panose="020F0502020204030204" pitchFamily="34" charset="0"/>
                <a:ea typeface="Calibri" panose="020F0502020204030204" pitchFamily="34" charset="0"/>
                <a:cs typeface="Times New Roman" panose="02020603050405020304" pitchFamily="18" charset="0"/>
              </a:rPr>
              <a:t>, J. E. (2019). Gene therapy, physiological applications, problems, and prospects-a review. </a:t>
            </a:r>
            <a:r>
              <a:rPr lang="en-US" sz="3200" i="1" dirty="0">
                <a:latin typeface="Calibri" panose="020F0502020204030204" pitchFamily="34" charset="0"/>
                <a:ea typeface="Calibri" panose="020F0502020204030204" pitchFamily="34" charset="0"/>
                <a:cs typeface="Times New Roman" panose="02020603050405020304" pitchFamily="18" charset="0"/>
              </a:rPr>
              <a:t>Animal Research International</a:t>
            </a:r>
            <a:r>
              <a:rPr lang="en-US" sz="3200" dirty="0">
                <a:latin typeface="Calibri" panose="020F0502020204030204" pitchFamily="34" charset="0"/>
                <a:ea typeface="Calibri" panose="020F0502020204030204" pitchFamily="34" charset="0"/>
                <a:cs typeface="Times New Roman" panose="02020603050405020304" pitchFamily="18" charset="0"/>
              </a:rPr>
              <a:t>, </a:t>
            </a:r>
            <a:r>
              <a:rPr lang="en-US" sz="3200" i="1" dirty="0">
                <a:latin typeface="Calibri" panose="020F0502020204030204" pitchFamily="34" charset="0"/>
                <a:ea typeface="Calibri" panose="020F0502020204030204" pitchFamily="34" charset="0"/>
                <a:cs typeface="Times New Roman" panose="02020603050405020304" pitchFamily="18" charset="0"/>
              </a:rPr>
              <a:t>16</a:t>
            </a:r>
            <a:r>
              <a:rPr lang="en-US" sz="3200" dirty="0">
                <a:latin typeface="Calibri" panose="020F0502020204030204" pitchFamily="34" charset="0"/>
                <a:ea typeface="Calibri" panose="020F0502020204030204" pitchFamily="34" charset="0"/>
                <a:cs typeface="Times New Roman" panose="02020603050405020304" pitchFamily="18" charset="0"/>
              </a:rPr>
              <a:t>(2), 3367-3392.</a:t>
            </a:r>
          </a:p>
          <a:p>
            <a:endParaRPr lang="en-US" dirty="0"/>
          </a:p>
        </p:txBody>
      </p:sp>
    </p:spTree>
    <p:extLst>
      <p:ext uri="{BB962C8B-B14F-4D97-AF65-F5344CB8AC3E}">
        <p14:creationId xmlns:p14="http://schemas.microsoft.com/office/powerpoint/2010/main" val="260325031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10156318" cy="1320800"/>
          </a:xfrm>
        </p:spPr>
        <p:txBody>
          <a:bodyPr>
            <a:normAutofit/>
          </a:bodyPr>
          <a:lstStyle/>
          <a:p>
            <a:pPr algn="ctr"/>
            <a:r>
              <a:rPr lang="en-US" sz="4800" dirty="0" smtClean="0"/>
              <a:t>Introduction</a:t>
            </a:r>
            <a:endParaRPr lang="en-US" sz="4800" dirty="0"/>
          </a:p>
        </p:txBody>
      </p:sp>
      <p:sp>
        <p:nvSpPr>
          <p:cNvPr id="3" name="Content Placeholder 2"/>
          <p:cNvSpPr>
            <a:spLocks noGrp="1"/>
          </p:cNvSpPr>
          <p:nvPr>
            <p:ph idx="1"/>
          </p:nvPr>
        </p:nvSpPr>
        <p:spPr>
          <a:xfrm>
            <a:off x="677333" y="2160589"/>
            <a:ext cx="10622038" cy="3464959"/>
          </a:xfrm>
        </p:spPr>
        <p:txBody>
          <a:bodyPr>
            <a:normAutofit/>
          </a:bodyPr>
          <a:lstStyle/>
          <a:p>
            <a:r>
              <a:rPr lang="en-US" sz="3600" dirty="0" smtClean="0"/>
              <a:t>Gene therapy is a product that replaces or invades defective genes. </a:t>
            </a:r>
          </a:p>
          <a:p>
            <a:r>
              <a:rPr lang="en-US" sz="3600" dirty="0" smtClean="0"/>
              <a:t>It uses DNA to treat diseases. </a:t>
            </a:r>
          </a:p>
          <a:p>
            <a:r>
              <a:rPr lang="en-US" sz="3600" dirty="0" smtClean="0"/>
              <a:t>Gene therapy is credited by the FDA. </a:t>
            </a:r>
            <a:endParaRPr lang="en-US" sz="3600" dirty="0"/>
          </a:p>
        </p:txBody>
      </p:sp>
    </p:spTree>
    <p:extLst>
      <p:ext uri="{BB962C8B-B14F-4D97-AF65-F5344CB8AC3E}">
        <p14:creationId xmlns:p14="http://schemas.microsoft.com/office/powerpoint/2010/main" val="15604621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3" y="609600"/>
            <a:ext cx="10355101" cy="1320800"/>
          </a:xfrm>
        </p:spPr>
        <p:txBody>
          <a:bodyPr>
            <a:normAutofit fontScale="90000"/>
          </a:bodyPr>
          <a:lstStyle/>
          <a:p>
            <a:pPr marL="914400" marR="0" algn="ctr">
              <a:lnSpc>
                <a:spcPct val="107000"/>
              </a:lnSpc>
              <a:spcBef>
                <a:spcPts val="0"/>
              </a:spcBef>
              <a:spcAft>
                <a:spcPts val="0"/>
              </a:spcAft>
            </a:pPr>
            <a:r>
              <a:rPr lang="en-US" sz="5300" dirty="0">
                <a:latin typeface="Calibri" panose="020F0502020204030204" pitchFamily="34" charset="0"/>
                <a:ea typeface="Calibri" panose="020F0502020204030204" pitchFamily="34" charset="0"/>
                <a:cs typeface="Times New Roman" panose="02020603050405020304" pitchFamily="18" charset="0"/>
              </a:rPr>
              <a:t>Types of G</a:t>
            </a:r>
            <a:r>
              <a:rPr lang="en-US" sz="5300" dirty="0" smtClean="0">
                <a:latin typeface="Calibri" panose="020F0502020204030204" pitchFamily="34" charset="0"/>
                <a:ea typeface="Calibri" panose="020F0502020204030204" pitchFamily="34" charset="0"/>
                <a:cs typeface="Times New Roman" panose="02020603050405020304" pitchFamily="18" charset="0"/>
              </a:rPr>
              <a:t>ene Therapy</a:t>
            </a:r>
            <a:r>
              <a:rPr lang="en-US" dirty="0">
                <a:latin typeface="Calibri" panose="020F0502020204030204" pitchFamily="34" charset="0"/>
                <a:ea typeface="Calibri" panose="020F0502020204030204" pitchFamily="34" charset="0"/>
                <a:cs typeface="Times New Roman" panose="02020603050405020304" pitchFamily="18" charset="0"/>
              </a:rPr>
              <a:t/>
            </a:r>
            <a:br>
              <a:rPr lang="en-US" dirty="0">
                <a:latin typeface="Calibri" panose="020F0502020204030204" pitchFamily="34" charset="0"/>
                <a:ea typeface="Calibri" panose="020F0502020204030204" pitchFamily="34" charset="0"/>
                <a:cs typeface="Times New Roman" panose="02020603050405020304" pitchFamily="18" charset="0"/>
              </a:rPr>
            </a:br>
            <a:r>
              <a:rPr lang="en-US" dirty="0" smtClean="0">
                <a:latin typeface="Calibri" panose="020F0502020204030204" pitchFamily="34" charset="0"/>
                <a:ea typeface="Calibri" panose="020F0502020204030204" pitchFamily="34" charset="0"/>
                <a:cs typeface="Times New Roman" panose="02020603050405020304" pitchFamily="18" charset="0"/>
              </a:rPr>
              <a:t>1. Germline Gene Therapy</a:t>
            </a:r>
            <a:endParaRPr lang="en-US" dirty="0">
              <a:latin typeface="Calibri" panose="020F0502020204030204" pitchFamily="34" charset="0"/>
              <a:ea typeface="Calibri" panose="020F0502020204030204" pitchFamily="34" charset="0"/>
              <a:cs typeface="Times New Roman" panose="02020603050405020304" pitchFamily="18" charset="0"/>
            </a:endParaRPr>
          </a:p>
        </p:txBody>
      </p:sp>
      <p:sp>
        <p:nvSpPr>
          <p:cNvPr id="3" name="Content Placeholder 2"/>
          <p:cNvSpPr>
            <a:spLocks noGrp="1"/>
          </p:cNvSpPr>
          <p:nvPr>
            <p:ph idx="1"/>
          </p:nvPr>
        </p:nvSpPr>
        <p:spPr>
          <a:xfrm>
            <a:off x="677334" y="2623931"/>
            <a:ext cx="11189988" cy="3417432"/>
          </a:xfrm>
        </p:spPr>
        <p:txBody>
          <a:bodyPr>
            <a:normAutofit/>
          </a:bodyPr>
          <a:lstStyle/>
          <a:p>
            <a:r>
              <a:rPr lang="en-US" sz="3600" dirty="0" smtClean="0"/>
              <a:t>Gene Therapy has germ cell modification. </a:t>
            </a:r>
          </a:p>
          <a:p>
            <a:r>
              <a:rPr lang="en-US" sz="3600" dirty="0" smtClean="0"/>
              <a:t>Germline Gene Therapy can:</a:t>
            </a:r>
          </a:p>
          <a:p>
            <a:r>
              <a:rPr lang="en-US" sz="3600" dirty="0" smtClean="0"/>
              <a:t>Treat pre-embryo and adult with genetic defects</a:t>
            </a:r>
          </a:p>
        </p:txBody>
      </p:sp>
    </p:spTree>
    <p:extLst>
      <p:ext uri="{BB962C8B-B14F-4D97-AF65-F5344CB8AC3E}">
        <p14:creationId xmlns:p14="http://schemas.microsoft.com/office/powerpoint/2010/main" val="221397541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10613518" cy="1320800"/>
          </a:xfrm>
        </p:spPr>
        <p:txBody>
          <a:bodyPr>
            <a:normAutofit fontScale="90000"/>
          </a:bodyPr>
          <a:lstStyle/>
          <a:p>
            <a:pPr marR="0" lvl="0" algn="ctr">
              <a:lnSpc>
                <a:spcPct val="107000"/>
              </a:lnSpc>
              <a:spcBef>
                <a:spcPts val="0"/>
              </a:spcBef>
              <a:spcAft>
                <a:spcPts val="800"/>
              </a:spcAft>
            </a:pPr>
            <a:r>
              <a:rPr lang="en-US" sz="5300" dirty="0" smtClean="0"/>
              <a:t>Types of Gene Therapy</a:t>
            </a:r>
            <a:r>
              <a:rPr lang="en-US" dirty="0" smtClean="0"/>
              <a:t/>
            </a:r>
            <a:br>
              <a:rPr lang="en-US" dirty="0" smtClean="0"/>
            </a:br>
            <a:r>
              <a:rPr lang="en-US" dirty="0" smtClean="0"/>
              <a:t>2. </a:t>
            </a:r>
            <a:r>
              <a:rPr lang="en-US" dirty="0" smtClean="0">
                <a:latin typeface="Calibri" panose="020F0502020204030204" pitchFamily="34" charset="0"/>
                <a:ea typeface="Calibri" panose="020F0502020204030204" pitchFamily="34" charset="0"/>
                <a:cs typeface="Times New Roman" panose="02020603050405020304" pitchFamily="18" charset="0"/>
              </a:rPr>
              <a:t>Somatic </a:t>
            </a:r>
            <a:r>
              <a:rPr lang="en-US" dirty="0">
                <a:latin typeface="Calibri" panose="020F0502020204030204" pitchFamily="34" charset="0"/>
                <a:ea typeface="Calibri" panose="020F0502020204030204" pitchFamily="34" charset="0"/>
                <a:cs typeface="Times New Roman" panose="02020603050405020304" pitchFamily="18" charset="0"/>
              </a:rPr>
              <a:t>gene therapy</a:t>
            </a:r>
            <a:br>
              <a:rPr lang="en-US" dirty="0">
                <a:latin typeface="Calibri" panose="020F0502020204030204" pitchFamily="34" charset="0"/>
                <a:ea typeface="Calibri" panose="020F0502020204030204" pitchFamily="34" charset="0"/>
                <a:cs typeface="Times New Roman" panose="02020603050405020304" pitchFamily="18" charset="0"/>
              </a:rPr>
            </a:br>
            <a:endParaRPr lang="en-US" dirty="0"/>
          </a:p>
        </p:txBody>
      </p:sp>
      <p:sp>
        <p:nvSpPr>
          <p:cNvPr id="3" name="Content Placeholder 2"/>
          <p:cNvSpPr>
            <a:spLocks noGrp="1"/>
          </p:cNvSpPr>
          <p:nvPr>
            <p:ph idx="1"/>
          </p:nvPr>
        </p:nvSpPr>
        <p:spPr>
          <a:xfrm>
            <a:off x="677333" y="2544417"/>
            <a:ext cx="11130353" cy="3496945"/>
          </a:xfrm>
        </p:spPr>
        <p:txBody>
          <a:bodyPr/>
          <a:lstStyle/>
          <a:p>
            <a:pPr lvl="0" defTabSz="914400">
              <a:lnSpc>
                <a:spcPct val="107000"/>
              </a:lnSpc>
              <a:spcBef>
                <a:spcPts val="0"/>
              </a:spcBef>
              <a:buClrTx/>
              <a:buSzTx/>
              <a:buFont typeface="Wingdings" panose="05000000000000000000" pitchFamily="2" charset="2"/>
              <a:buChar char=""/>
            </a:pPr>
            <a:r>
              <a:rPr lang="en-US" sz="3200" dirty="0">
                <a:solidFill>
                  <a:prstClr val="black"/>
                </a:solidFill>
                <a:latin typeface="+mj-lt"/>
                <a:ea typeface="Calibri" panose="020F0502020204030204" pitchFamily="34" charset="0"/>
                <a:cs typeface="Times New Roman" panose="02020603050405020304" pitchFamily="18" charset="0"/>
              </a:rPr>
              <a:t>Gene therapy involves the transfer of genes into a patient's somatic cells. </a:t>
            </a:r>
            <a:endParaRPr lang="en-US" sz="3200" dirty="0" smtClean="0">
              <a:solidFill>
                <a:prstClr val="black"/>
              </a:solidFill>
              <a:latin typeface="+mj-lt"/>
              <a:ea typeface="Calibri" panose="020F0502020204030204" pitchFamily="34" charset="0"/>
              <a:cs typeface="Times New Roman" panose="02020603050405020304" pitchFamily="18" charset="0"/>
            </a:endParaRPr>
          </a:p>
          <a:p>
            <a:pPr lvl="0" defTabSz="914400">
              <a:lnSpc>
                <a:spcPct val="107000"/>
              </a:lnSpc>
              <a:spcBef>
                <a:spcPts val="0"/>
              </a:spcBef>
              <a:buClrTx/>
              <a:buSzTx/>
              <a:buFont typeface="Wingdings" panose="05000000000000000000" pitchFamily="2" charset="2"/>
              <a:buChar char=""/>
            </a:pPr>
            <a:r>
              <a:rPr lang="en-US" sz="3200" dirty="0" smtClean="0">
                <a:solidFill>
                  <a:prstClr val="black"/>
                </a:solidFill>
                <a:latin typeface="+mj-lt"/>
                <a:ea typeface="Calibri" panose="020F0502020204030204" pitchFamily="34" charset="0"/>
                <a:cs typeface="Times New Roman" panose="02020603050405020304" pitchFamily="18" charset="0"/>
              </a:rPr>
              <a:t>Such </a:t>
            </a:r>
            <a:r>
              <a:rPr lang="en-US" sz="3200" dirty="0">
                <a:solidFill>
                  <a:prstClr val="black"/>
                </a:solidFill>
                <a:latin typeface="+mj-lt"/>
                <a:ea typeface="Calibri" panose="020F0502020204030204" pitchFamily="34" charset="0"/>
                <a:cs typeface="Times New Roman" panose="02020603050405020304" pitchFamily="18" charset="0"/>
              </a:rPr>
              <a:t>cells include those of the bone marrow</a:t>
            </a:r>
            <a:r>
              <a:rPr lang="en-US" sz="1200" dirty="0">
                <a:solidFill>
                  <a:prstClr val="black"/>
                </a:solidFill>
                <a:latin typeface="+mj-lt"/>
                <a:ea typeface="Calibri" panose="020F0502020204030204" pitchFamily="34" charset="0"/>
                <a:cs typeface="Times New Roman" panose="02020603050405020304" pitchFamily="18" charset="0"/>
              </a:rPr>
              <a:t>. </a:t>
            </a:r>
            <a:endParaRPr lang="en-US" sz="1200" dirty="0" smtClean="0">
              <a:solidFill>
                <a:prstClr val="black"/>
              </a:solidFill>
              <a:latin typeface="+mj-lt"/>
              <a:ea typeface="Calibri" panose="020F0502020204030204" pitchFamily="34" charset="0"/>
              <a:cs typeface="Times New Roman" panose="02020603050405020304" pitchFamily="18" charset="0"/>
            </a:endParaRPr>
          </a:p>
          <a:p>
            <a:pPr lvl="0" defTabSz="914400">
              <a:lnSpc>
                <a:spcPct val="107000"/>
              </a:lnSpc>
              <a:spcBef>
                <a:spcPts val="0"/>
              </a:spcBef>
              <a:buClrTx/>
              <a:buSzTx/>
              <a:buFont typeface="Wingdings" panose="05000000000000000000" pitchFamily="2" charset="2"/>
              <a:buChar char=""/>
            </a:pPr>
            <a:r>
              <a:rPr lang="en-US" sz="3200" dirty="0">
                <a:solidFill>
                  <a:prstClr val="black"/>
                </a:solidFill>
                <a:latin typeface="+mj-lt"/>
                <a:ea typeface="Calibri" panose="020F0502020204030204" pitchFamily="34" charset="0"/>
                <a:cs typeface="Times New Roman" panose="02020603050405020304" pitchFamily="18" charset="0"/>
              </a:rPr>
              <a:t>The gene transferred are the alleles with the potential of correcting the mutant of the recipient</a:t>
            </a:r>
          </a:p>
          <a:p>
            <a:endParaRPr lang="en-US" dirty="0"/>
          </a:p>
        </p:txBody>
      </p:sp>
    </p:spTree>
    <p:extLst>
      <p:ext uri="{BB962C8B-B14F-4D97-AF65-F5344CB8AC3E}">
        <p14:creationId xmlns:p14="http://schemas.microsoft.com/office/powerpoint/2010/main" val="370565099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3" y="609600"/>
            <a:ext cx="9778631" cy="1320800"/>
          </a:xfrm>
        </p:spPr>
        <p:txBody>
          <a:bodyPr>
            <a:normAutofit fontScale="90000"/>
          </a:bodyPr>
          <a:lstStyle/>
          <a:p>
            <a:pPr marR="0" lvl="0" algn="ctr">
              <a:lnSpc>
                <a:spcPct val="107000"/>
              </a:lnSpc>
              <a:spcBef>
                <a:spcPts val="0"/>
              </a:spcBef>
              <a:spcAft>
                <a:spcPts val="800"/>
              </a:spcAft>
            </a:pPr>
            <a:r>
              <a:rPr lang="en-US" sz="5300" dirty="0" smtClean="0"/>
              <a:t>Types of Gene Therapy</a:t>
            </a:r>
            <a:r>
              <a:rPr lang="en-US" dirty="0" smtClean="0"/>
              <a:t/>
            </a:r>
            <a:br>
              <a:rPr lang="en-US" dirty="0" smtClean="0"/>
            </a:br>
            <a:r>
              <a:rPr lang="en-US" dirty="0" smtClean="0"/>
              <a:t>3.</a:t>
            </a:r>
            <a:r>
              <a:rPr lang="en-US" dirty="0">
                <a:latin typeface="Calibri" panose="020F0502020204030204" pitchFamily="34" charset="0"/>
                <a:ea typeface="Calibri" panose="020F0502020204030204" pitchFamily="34" charset="0"/>
                <a:cs typeface="Times New Roman" panose="02020603050405020304" pitchFamily="18" charset="0"/>
              </a:rPr>
              <a:t> </a:t>
            </a:r>
            <a:r>
              <a:rPr lang="en-US" dirty="0" err="1">
                <a:latin typeface="Calibri" panose="020F0502020204030204" pitchFamily="34" charset="0"/>
                <a:ea typeface="Calibri" panose="020F0502020204030204" pitchFamily="34" charset="0"/>
                <a:cs typeface="Times New Roman" panose="02020603050405020304" pitchFamily="18" charset="0"/>
              </a:rPr>
              <a:t>Chimeraplasty</a:t>
            </a:r>
            <a:r>
              <a:rPr lang="en-US" dirty="0">
                <a:latin typeface="Calibri" panose="020F0502020204030204" pitchFamily="34" charset="0"/>
                <a:ea typeface="Calibri" panose="020F0502020204030204" pitchFamily="34" charset="0"/>
                <a:cs typeface="Times New Roman" panose="02020603050405020304" pitchFamily="18" charset="0"/>
              </a:rPr>
              <a:t/>
            </a:r>
            <a:br>
              <a:rPr lang="en-US" dirty="0">
                <a:latin typeface="Calibri" panose="020F0502020204030204" pitchFamily="34" charset="0"/>
                <a:ea typeface="Calibri" panose="020F0502020204030204" pitchFamily="34" charset="0"/>
                <a:cs typeface="Times New Roman" panose="02020603050405020304" pitchFamily="18" charset="0"/>
              </a:rPr>
            </a:br>
            <a:endParaRPr lang="en-US" dirty="0"/>
          </a:p>
        </p:txBody>
      </p:sp>
      <p:sp>
        <p:nvSpPr>
          <p:cNvPr id="3" name="Content Placeholder 2"/>
          <p:cNvSpPr>
            <a:spLocks noGrp="1"/>
          </p:cNvSpPr>
          <p:nvPr>
            <p:ph idx="1"/>
          </p:nvPr>
        </p:nvSpPr>
        <p:spPr>
          <a:xfrm>
            <a:off x="677334" y="2160589"/>
            <a:ext cx="10613518" cy="3880773"/>
          </a:xfrm>
        </p:spPr>
        <p:txBody>
          <a:bodyPr>
            <a:normAutofit/>
          </a:bodyPr>
          <a:lstStyle/>
          <a:p>
            <a:r>
              <a:rPr lang="en-US" sz="3200" dirty="0" err="1" smtClean="0"/>
              <a:t>Chimeraplasty</a:t>
            </a:r>
            <a:r>
              <a:rPr lang="en-US" sz="3200" dirty="0" smtClean="0"/>
              <a:t> is also known as target gene correction technique. </a:t>
            </a:r>
          </a:p>
          <a:p>
            <a:r>
              <a:rPr lang="en-US" sz="3200" dirty="0" smtClean="0"/>
              <a:t>The technique involves a combination of the DNA and RNA . </a:t>
            </a:r>
          </a:p>
          <a:p>
            <a:r>
              <a:rPr lang="en-US" sz="3200" dirty="0" smtClean="0"/>
              <a:t>The combination is active in homologous pairing reactions. </a:t>
            </a:r>
            <a:endParaRPr lang="en-US" sz="3200" dirty="0"/>
          </a:p>
        </p:txBody>
      </p:sp>
    </p:spTree>
    <p:extLst>
      <p:ext uri="{BB962C8B-B14F-4D97-AF65-F5344CB8AC3E}">
        <p14:creationId xmlns:p14="http://schemas.microsoft.com/office/powerpoint/2010/main" val="307758908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10156318" cy="1320800"/>
          </a:xfrm>
        </p:spPr>
        <p:txBody>
          <a:bodyPr>
            <a:normAutofit fontScale="90000"/>
          </a:bodyPr>
          <a:lstStyle/>
          <a:p>
            <a:pPr marL="1143000" marR="0" algn="ctr">
              <a:lnSpc>
                <a:spcPct val="107000"/>
              </a:lnSpc>
              <a:spcBef>
                <a:spcPts val="0"/>
              </a:spcBef>
              <a:spcAft>
                <a:spcPts val="0"/>
              </a:spcAft>
            </a:pPr>
            <a:r>
              <a:rPr lang="en-US" sz="5300" dirty="0">
                <a:latin typeface="Calibri" panose="020F0502020204030204" pitchFamily="34" charset="0"/>
                <a:ea typeface="Calibri" panose="020F0502020204030204" pitchFamily="34" charset="0"/>
                <a:cs typeface="Times New Roman" panose="02020603050405020304" pitchFamily="18" charset="0"/>
              </a:rPr>
              <a:t>Technique in </a:t>
            </a:r>
            <a:r>
              <a:rPr lang="en-US" sz="5300" dirty="0" smtClean="0">
                <a:latin typeface="Calibri" panose="020F0502020204030204" pitchFamily="34" charset="0"/>
                <a:ea typeface="Calibri" panose="020F0502020204030204" pitchFamily="34" charset="0"/>
                <a:cs typeface="Times New Roman" panose="02020603050405020304" pitchFamily="18" charset="0"/>
              </a:rPr>
              <a:t>Gene Therapy</a:t>
            </a:r>
            <a:r>
              <a:rPr lang="en-US" dirty="0">
                <a:latin typeface="Calibri" panose="020F0502020204030204" pitchFamily="34" charset="0"/>
                <a:ea typeface="Calibri" panose="020F0502020204030204" pitchFamily="34" charset="0"/>
                <a:cs typeface="Times New Roman" panose="02020603050405020304" pitchFamily="18" charset="0"/>
              </a:rPr>
              <a:t/>
            </a:r>
            <a:br>
              <a:rPr lang="en-US" dirty="0">
                <a:latin typeface="Calibri" panose="020F0502020204030204" pitchFamily="34" charset="0"/>
                <a:ea typeface="Calibri" panose="020F0502020204030204" pitchFamily="34" charset="0"/>
                <a:cs typeface="Times New Roman" panose="02020603050405020304" pitchFamily="18" charset="0"/>
              </a:rPr>
            </a:br>
            <a:r>
              <a:rPr lang="en-US" dirty="0">
                <a:latin typeface="Calibri" panose="020F0502020204030204" pitchFamily="34" charset="0"/>
                <a:ea typeface="Calibri" panose="020F0502020204030204" pitchFamily="34" charset="0"/>
                <a:cs typeface="Times New Roman" panose="02020603050405020304" pitchFamily="18" charset="0"/>
              </a:rPr>
              <a:t>Polymerase chain reaction. </a:t>
            </a:r>
            <a:br>
              <a:rPr lang="en-US" dirty="0">
                <a:latin typeface="Calibri" panose="020F0502020204030204" pitchFamily="34" charset="0"/>
                <a:ea typeface="Calibri" panose="020F0502020204030204" pitchFamily="34" charset="0"/>
                <a:cs typeface="Times New Roman" panose="02020603050405020304" pitchFamily="18" charset="0"/>
              </a:rPr>
            </a:br>
            <a:endParaRPr lang="en-US" dirty="0"/>
          </a:p>
        </p:txBody>
      </p:sp>
      <p:sp>
        <p:nvSpPr>
          <p:cNvPr id="3" name="Content Placeholder 2"/>
          <p:cNvSpPr>
            <a:spLocks noGrp="1"/>
          </p:cNvSpPr>
          <p:nvPr>
            <p:ph idx="1"/>
          </p:nvPr>
        </p:nvSpPr>
        <p:spPr>
          <a:xfrm>
            <a:off x="677333" y="3001617"/>
            <a:ext cx="10514127" cy="3039745"/>
          </a:xfrm>
        </p:spPr>
        <p:txBody>
          <a:bodyPr>
            <a:normAutofit/>
          </a:bodyPr>
          <a:lstStyle/>
          <a:p>
            <a:r>
              <a:rPr lang="en-US" sz="3200" dirty="0" smtClean="0"/>
              <a:t>Polymerase chain reaction is a technique applied in medical and biological research. </a:t>
            </a:r>
          </a:p>
          <a:p>
            <a:r>
              <a:rPr lang="en-US" sz="3200" dirty="0" smtClean="0"/>
              <a:t>The technique is essential in diagnosis of disorders and infectious diseases and so on. </a:t>
            </a:r>
            <a:endParaRPr lang="en-US" sz="3200" dirty="0"/>
          </a:p>
        </p:txBody>
      </p:sp>
    </p:spTree>
    <p:extLst>
      <p:ext uri="{BB962C8B-B14F-4D97-AF65-F5344CB8AC3E}">
        <p14:creationId xmlns:p14="http://schemas.microsoft.com/office/powerpoint/2010/main" val="239874906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9361188" cy="1320800"/>
          </a:xfrm>
        </p:spPr>
        <p:txBody>
          <a:bodyPr>
            <a:normAutofit/>
          </a:bodyPr>
          <a:lstStyle/>
          <a:p>
            <a:pPr marL="2286000" marR="0" algn="ctr">
              <a:lnSpc>
                <a:spcPct val="107000"/>
              </a:lnSpc>
              <a:spcBef>
                <a:spcPts val="0"/>
              </a:spcBef>
              <a:spcAft>
                <a:spcPts val="800"/>
              </a:spcAft>
            </a:pPr>
            <a:r>
              <a:rPr lang="en-US" sz="4000" dirty="0" smtClean="0"/>
              <a:t>Applications of Gene Therapy </a:t>
            </a:r>
            <a:r>
              <a:rPr lang="en-US" sz="2800" dirty="0" smtClean="0"/>
              <a:t/>
            </a:r>
            <a:br>
              <a:rPr lang="en-US" sz="2800" dirty="0" smtClean="0"/>
            </a:br>
            <a:r>
              <a:rPr lang="en-US" sz="2800" dirty="0" smtClean="0"/>
              <a:t>1. medical applications</a:t>
            </a:r>
            <a:endParaRPr lang="en-US" sz="2800" dirty="0"/>
          </a:p>
        </p:txBody>
      </p:sp>
      <p:sp>
        <p:nvSpPr>
          <p:cNvPr id="3" name="Content Placeholder 2"/>
          <p:cNvSpPr>
            <a:spLocks noGrp="1"/>
          </p:cNvSpPr>
          <p:nvPr>
            <p:ph idx="1"/>
          </p:nvPr>
        </p:nvSpPr>
        <p:spPr>
          <a:xfrm>
            <a:off x="677334" y="2802835"/>
            <a:ext cx="11050840" cy="3238527"/>
          </a:xfrm>
        </p:spPr>
        <p:txBody>
          <a:bodyPr>
            <a:normAutofit/>
          </a:bodyPr>
          <a:lstStyle/>
          <a:p>
            <a:r>
              <a:rPr lang="en-US" sz="3600" dirty="0" smtClean="0"/>
              <a:t>Gene Therapy cures type 1 diabetes.</a:t>
            </a:r>
          </a:p>
          <a:p>
            <a:r>
              <a:rPr lang="en-US" sz="3600" dirty="0" smtClean="0"/>
              <a:t>Also, it is efficient in treating metastatic melanoma. </a:t>
            </a:r>
            <a:endParaRPr lang="en-US" sz="3600" dirty="0"/>
          </a:p>
        </p:txBody>
      </p:sp>
    </p:spTree>
    <p:extLst>
      <p:ext uri="{BB962C8B-B14F-4D97-AF65-F5344CB8AC3E}">
        <p14:creationId xmlns:p14="http://schemas.microsoft.com/office/powerpoint/2010/main" val="200547492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4000" dirty="0" smtClean="0"/>
              <a:t>Application of Gene Therapy</a:t>
            </a:r>
            <a:r>
              <a:rPr lang="en-US" dirty="0" smtClean="0"/>
              <a:t/>
            </a:r>
            <a:br>
              <a:rPr lang="en-US" dirty="0" smtClean="0"/>
            </a:br>
            <a:r>
              <a:rPr lang="en-US" dirty="0" smtClean="0"/>
              <a:t>2. </a:t>
            </a:r>
            <a:r>
              <a:rPr lang="en-US" dirty="0" smtClean="0">
                <a:latin typeface="Calibri" panose="020F0502020204030204" pitchFamily="34" charset="0"/>
                <a:ea typeface="Calibri" panose="020F0502020204030204" pitchFamily="34" charset="0"/>
                <a:cs typeface="Times New Roman" panose="02020603050405020304" pitchFamily="18" charset="0"/>
              </a:rPr>
              <a:t>Agricultural </a:t>
            </a:r>
            <a:r>
              <a:rPr lang="en-US" dirty="0">
                <a:latin typeface="Calibri" panose="020F0502020204030204" pitchFamily="34" charset="0"/>
                <a:ea typeface="Calibri" panose="020F0502020204030204" pitchFamily="34" charset="0"/>
                <a:cs typeface="Times New Roman" panose="02020603050405020304" pitchFamily="18" charset="0"/>
              </a:rPr>
              <a:t>applications</a:t>
            </a:r>
            <a:endParaRPr lang="en-US" dirty="0"/>
          </a:p>
        </p:txBody>
      </p:sp>
      <p:sp>
        <p:nvSpPr>
          <p:cNvPr id="3" name="Content Placeholder 2"/>
          <p:cNvSpPr>
            <a:spLocks noGrp="1"/>
          </p:cNvSpPr>
          <p:nvPr>
            <p:ph idx="1"/>
          </p:nvPr>
        </p:nvSpPr>
        <p:spPr/>
        <p:txBody>
          <a:bodyPr>
            <a:normAutofit/>
          </a:bodyPr>
          <a:lstStyle/>
          <a:p>
            <a:r>
              <a:rPr lang="en-US" sz="3600" dirty="0" smtClean="0"/>
              <a:t>Gene Therapy is used in improving the quality of farm animals and production. </a:t>
            </a:r>
          </a:p>
          <a:p>
            <a:r>
              <a:rPr lang="en-US" sz="3600" dirty="0" smtClean="0"/>
              <a:t>Helps to produce resistant organisms to diseases and other factors. </a:t>
            </a:r>
            <a:endParaRPr lang="en-US" sz="3600" dirty="0"/>
          </a:p>
        </p:txBody>
      </p:sp>
    </p:spTree>
    <p:extLst>
      <p:ext uri="{BB962C8B-B14F-4D97-AF65-F5344CB8AC3E}">
        <p14:creationId xmlns:p14="http://schemas.microsoft.com/office/powerpoint/2010/main" val="347361194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4400" dirty="0" smtClean="0"/>
              <a:t>Application of Gene Therapy</a:t>
            </a:r>
            <a:r>
              <a:rPr lang="en-US" dirty="0" smtClean="0"/>
              <a:t/>
            </a:r>
            <a:br>
              <a:rPr lang="en-US" dirty="0" smtClean="0"/>
            </a:br>
            <a:r>
              <a:rPr lang="en-US" dirty="0" smtClean="0"/>
              <a:t>3. production of GMOs.</a:t>
            </a:r>
            <a:endParaRPr lang="en-US" dirty="0"/>
          </a:p>
        </p:txBody>
      </p:sp>
      <p:sp>
        <p:nvSpPr>
          <p:cNvPr id="3" name="Content Placeholder 2"/>
          <p:cNvSpPr>
            <a:spLocks noGrp="1"/>
          </p:cNvSpPr>
          <p:nvPr>
            <p:ph idx="1"/>
          </p:nvPr>
        </p:nvSpPr>
        <p:spPr>
          <a:xfrm>
            <a:off x="677333" y="2160589"/>
            <a:ext cx="11150231" cy="3880773"/>
          </a:xfrm>
        </p:spPr>
        <p:txBody>
          <a:bodyPr>
            <a:noAutofit/>
          </a:bodyPr>
          <a:lstStyle/>
          <a:p>
            <a:r>
              <a:rPr lang="en-US" sz="3200" dirty="0" smtClean="0"/>
              <a:t>GMOs are organism produced after their genetic matter is modified or replaced with better genes. </a:t>
            </a:r>
          </a:p>
          <a:p>
            <a:r>
              <a:rPr lang="en-US" sz="3200" dirty="0" smtClean="0"/>
              <a:t>The process of preparing GMOs include;</a:t>
            </a:r>
          </a:p>
          <a:p>
            <a:pPr lvl="1"/>
            <a:r>
              <a:rPr lang="en-US" sz="3200" dirty="0" smtClean="0"/>
              <a:t>Loss of function experiments.</a:t>
            </a:r>
          </a:p>
          <a:p>
            <a:pPr lvl="1"/>
            <a:r>
              <a:rPr lang="en-US" sz="3200" dirty="0" smtClean="0"/>
              <a:t>Gain of function experiments.</a:t>
            </a:r>
          </a:p>
          <a:p>
            <a:pPr lvl="1"/>
            <a:r>
              <a:rPr lang="en-US" sz="3200" dirty="0" smtClean="0"/>
              <a:t>Tracking experiment.</a:t>
            </a:r>
          </a:p>
          <a:p>
            <a:pPr lvl="1"/>
            <a:r>
              <a:rPr lang="en-US" sz="3200" dirty="0" smtClean="0"/>
              <a:t>Expression studies. </a:t>
            </a:r>
            <a:endParaRPr lang="en-US" sz="3200" dirty="0"/>
          </a:p>
        </p:txBody>
      </p:sp>
    </p:spTree>
    <p:extLst>
      <p:ext uri="{BB962C8B-B14F-4D97-AF65-F5344CB8AC3E}">
        <p14:creationId xmlns:p14="http://schemas.microsoft.com/office/powerpoint/2010/main" val="1367743325"/>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5FCBEF"/>
      </a:accent1>
      <a:accent2>
        <a:srgbClr val="2E83C3"/>
      </a:accent2>
      <a:accent3>
        <a:srgbClr val="42D0A2"/>
      </a:accent3>
      <a:accent4>
        <a:srgbClr val="2E946B"/>
      </a:accent4>
      <a:accent5>
        <a:srgbClr val="42B051"/>
      </a:accent5>
      <a:accent6>
        <a:srgbClr val="96D141"/>
      </a:accent6>
      <a:hlink>
        <a:srgbClr val="3FCDE7"/>
      </a:hlink>
      <a:folHlink>
        <a:srgbClr val="A9D3E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0B5AB586-D108-4FC1-8368-649FE654B89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76</TotalTime>
  <Words>1617</Words>
  <Application>Microsoft Office PowerPoint</Application>
  <PresentationFormat>Widescreen</PresentationFormat>
  <Paragraphs>107</Paragraphs>
  <Slides>12</Slides>
  <Notes>10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12</vt:i4>
      </vt:variant>
    </vt:vector>
  </HeadingPairs>
  <TitlesOfParts>
    <vt:vector size="20" baseType="lpstr">
      <vt:lpstr>Arial</vt:lpstr>
      <vt:lpstr>Calibri</vt:lpstr>
      <vt:lpstr>Symbol</vt:lpstr>
      <vt:lpstr>Times New Roman</vt:lpstr>
      <vt:lpstr>Trebuchet MS</vt:lpstr>
      <vt:lpstr>Wingdings</vt:lpstr>
      <vt:lpstr>Wingdings 3</vt:lpstr>
      <vt:lpstr>Facet</vt:lpstr>
      <vt:lpstr>Gene Therapy Name Institution affiliation Course name Instructor Date </vt:lpstr>
      <vt:lpstr>Introduction</vt:lpstr>
      <vt:lpstr>Types of Gene Therapy 1. Germline Gene Therapy</vt:lpstr>
      <vt:lpstr>Types of Gene Therapy 2. Somatic gene therapy </vt:lpstr>
      <vt:lpstr>Types of Gene Therapy 3. Chimeraplasty </vt:lpstr>
      <vt:lpstr>Technique in Gene Therapy Polymerase chain reaction.  </vt:lpstr>
      <vt:lpstr>Applications of Gene Therapy  1. medical applications</vt:lpstr>
      <vt:lpstr>Application of Gene Therapy 2. Agricultural applications</vt:lpstr>
      <vt:lpstr>Application of Gene Therapy 3. production of GMOs.</vt:lpstr>
      <vt:lpstr>Problems associated with Gene Therapy</vt:lpstr>
      <vt:lpstr>Conclusion </vt:lpstr>
      <vt:lpstr>References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user</dc:creator>
  <cp:lastModifiedBy>user</cp:lastModifiedBy>
  <cp:revision>6</cp:revision>
  <dcterms:created xsi:type="dcterms:W3CDTF">2021-05-03T02:02:27Z</dcterms:created>
  <dcterms:modified xsi:type="dcterms:W3CDTF">2021-05-03T03:19:09Z</dcterms:modified>
</cp:coreProperties>
</file>